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222" autoAdjust="0"/>
  </p:normalViewPr>
  <p:slideViewPr>
    <p:cSldViewPr>
      <p:cViewPr varScale="1">
        <p:scale>
          <a:sx n="55" d="100"/>
          <a:sy n="55" d="100"/>
        </p:scale>
        <p:origin x="-158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77721F-EBCD-461E-A08A-E9D7EFE4B929}" type="datetimeFigureOut">
              <a:rPr lang="en-US" smtClean="0"/>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659E58-48D6-4BD7-883B-D4B40B148C56}" type="slidenum">
              <a:rPr lang="en-US" smtClean="0"/>
              <a:t>‹#›</a:t>
            </a:fld>
            <a:endParaRPr lang="en-US"/>
          </a:p>
        </p:txBody>
      </p:sp>
    </p:spTree>
    <p:extLst>
      <p:ext uri="{BB962C8B-B14F-4D97-AF65-F5344CB8AC3E}">
        <p14:creationId xmlns:p14="http://schemas.microsoft.com/office/powerpoint/2010/main" val="117876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en.wikipedia.org/wiki/Cellular_differentiation"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en.wikipedia.org/wiki/Organism" TargetMode="External"/><Relationship Id="rId5" Type="http://schemas.openxmlformats.org/officeDocument/2006/relationships/hyperlink" Target="http://en.wikipedia.org/wiki/Cell_(biology)" TargetMode="External"/><Relationship Id="rId4" Type="http://schemas.openxmlformats.org/officeDocument/2006/relationships/hyperlink" Target="http://en.wikipedia.org/wiki/Germ_layer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a:t>
            </a:r>
            <a:r>
              <a:rPr lang="en-GB" baseline="0" dirty="0" smtClean="0"/>
              <a:t> will be presenting this short presentation on the ethical considerations associated with the replacement of human organs with artificial devices and organs. Such technologies do exist although a lot of research is still being done in this area. Some of what we will discuss may seen science fiction but I believe that as scientists we should discuss the implications of such technologies even now, when such artificial organs extensively used. </a:t>
            </a:r>
          </a:p>
          <a:p>
            <a:endParaRPr lang="en-GB" baseline="0" dirty="0" smtClean="0"/>
          </a:p>
          <a:p>
            <a:r>
              <a:rPr lang="en-GB" baseline="0" dirty="0" smtClean="0"/>
              <a:t>I also want to make it clear that I will be presenting are just ideas and I will be putting forward statements to discuss. These statements are not a reflection my own personal view on the issue. I just want to challenge you to brainstorm about this topic.</a:t>
            </a:r>
            <a:endParaRPr lang="en-US" dirty="0"/>
          </a:p>
        </p:txBody>
      </p:sp>
      <p:sp>
        <p:nvSpPr>
          <p:cNvPr id="4" name="Slide Number Placeholder 3"/>
          <p:cNvSpPr>
            <a:spLocks noGrp="1"/>
          </p:cNvSpPr>
          <p:nvPr>
            <p:ph type="sldNum" sz="quarter" idx="10"/>
          </p:nvPr>
        </p:nvSpPr>
        <p:spPr/>
        <p:txBody>
          <a:bodyPr/>
          <a:lstStyle/>
          <a:p>
            <a:fld id="{05659E58-48D6-4BD7-883B-D4B40B148C56}" type="slidenum">
              <a:rPr lang="en-US" smtClean="0"/>
              <a:t>1</a:t>
            </a:fld>
            <a:endParaRPr lang="en-US"/>
          </a:p>
        </p:txBody>
      </p:sp>
    </p:spTree>
    <p:extLst>
      <p:ext uri="{BB962C8B-B14F-4D97-AF65-F5344CB8AC3E}">
        <p14:creationId xmlns:p14="http://schemas.microsoft.com/office/powerpoint/2010/main" val="3694001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 think at this point it is appropriate</a:t>
            </a:r>
            <a:r>
              <a:rPr lang="en-GB" baseline="0" dirty="0" smtClean="0"/>
              <a:t> to define some terms since this discussion is about the use of these organs/devices/whatever they are.</a:t>
            </a:r>
          </a:p>
          <a:p>
            <a:endParaRPr lang="en-GB" baseline="0" dirty="0" smtClean="0"/>
          </a:p>
          <a:p>
            <a:r>
              <a:rPr lang="en-GB" baseline="0" dirty="0" smtClean="0"/>
              <a:t>Prostheses are more common than one may think! Some common prostheses already in use include: artificial hips, artificial limbs, knee caps pacemakers, speech synthesizers, retinal implants. </a:t>
            </a:r>
            <a:endParaRPr lang="en-US" dirty="0"/>
          </a:p>
        </p:txBody>
      </p:sp>
      <p:sp>
        <p:nvSpPr>
          <p:cNvPr id="4" name="Slide Number Placeholder 3"/>
          <p:cNvSpPr>
            <a:spLocks noGrp="1"/>
          </p:cNvSpPr>
          <p:nvPr>
            <p:ph type="sldNum" sz="quarter" idx="10"/>
          </p:nvPr>
        </p:nvSpPr>
        <p:spPr/>
        <p:txBody>
          <a:bodyPr/>
          <a:lstStyle/>
          <a:p>
            <a:fld id="{05659E58-48D6-4BD7-883B-D4B40B148C56}" type="slidenum">
              <a:rPr lang="en-US" smtClean="0"/>
              <a:t>2</a:t>
            </a:fld>
            <a:endParaRPr lang="en-US"/>
          </a:p>
        </p:txBody>
      </p:sp>
    </p:spTree>
    <p:extLst>
      <p:ext uri="{BB962C8B-B14F-4D97-AF65-F5344CB8AC3E}">
        <p14:creationId xmlns:p14="http://schemas.microsoft.com/office/powerpoint/2010/main" val="14527209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Prolong life – and</a:t>
            </a:r>
            <a:r>
              <a:rPr lang="en-GB" baseline="0" dirty="0" smtClean="0"/>
              <a:t> sometimes also improve the quality of life! </a:t>
            </a:r>
            <a:endParaRPr lang="en-GB" dirty="0" smtClean="0"/>
          </a:p>
          <a:p>
            <a:pPr marL="171450" indent="-171450">
              <a:buFont typeface="Arial" pitchFamily="34" charset="0"/>
              <a:buChar char="•"/>
            </a:pPr>
            <a:r>
              <a:rPr lang="en-GB" dirty="0" smtClean="0"/>
              <a:t>Replaces the use of heart/lung/</a:t>
            </a:r>
            <a:r>
              <a:rPr lang="en-GB" dirty="0" smtClean="0">
                <a:solidFill>
                  <a:srgbClr val="FF0000"/>
                </a:solidFill>
              </a:rPr>
              <a:t>kidney</a:t>
            </a:r>
            <a:r>
              <a:rPr lang="en-GB" dirty="0" smtClean="0"/>
              <a:t> machines. This relieves the pressure of these resources off hospitals.</a:t>
            </a:r>
            <a:r>
              <a:rPr lang="en-GB" baseline="0" dirty="0" smtClean="0"/>
              <a:t> Bed space, personnel, electricity and what not can be used for other patients</a:t>
            </a:r>
          </a:p>
          <a:p>
            <a:pPr marL="171450" indent="-171450">
              <a:buFont typeface="Arial" pitchFamily="34" charset="0"/>
              <a:buChar char="•"/>
            </a:pPr>
            <a:r>
              <a:rPr lang="en-GB" baseline="0" dirty="0" smtClean="0"/>
              <a:t>Availability of organs for donation – Artificial organs would replace donated organs. It is quite difficult find organs from deceased humans in pristine conditions. Also, this would avoid having family members and friends donating their own organs. The receiver of the organ would not feel ‘indebted’ to anyone rather than science itself if artificial organs are use while at the same time other persons do not risk their own health. </a:t>
            </a:r>
          </a:p>
          <a:p>
            <a:pPr marL="171450" indent="-171450">
              <a:buFont typeface="Arial" pitchFamily="34" charset="0"/>
              <a:buChar char="•"/>
            </a:pPr>
            <a:r>
              <a:rPr lang="en-GB" baseline="0" dirty="0" smtClean="0"/>
              <a:t>Xenotransplantation involves the use of animal organs. Rejection of the organ is still a risk. Also this opens a whole new discussion on animal rights and animal testing which I am not going into today or else this discussion would take the whole night! </a:t>
            </a:r>
          </a:p>
          <a:p>
            <a:endParaRPr lang="en-GB" dirty="0" smtClean="0"/>
          </a:p>
          <a:p>
            <a:endParaRPr lang="en-US" dirty="0"/>
          </a:p>
        </p:txBody>
      </p:sp>
      <p:sp>
        <p:nvSpPr>
          <p:cNvPr id="4" name="Slide Number Placeholder 3"/>
          <p:cNvSpPr>
            <a:spLocks noGrp="1"/>
          </p:cNvSpPr>
          <p:nvPr>
            <p:ph type="sldNum" sz="quarter" idx="10"/>
          </p:nvPr>
        </p:nvSpPr>
        <p:spPr/>
        <p:txBody>
          <a:bodyPr/>
          <a:lstStyle/>
          <a:p>
            <a:fld id="{05659E58-48D6-4BD7-883B-D4B40B148C56}" type="slidenum">
              <a:rPr lang="en-US" smtClean="0"/>
              <a:t>3</a:t>
            </a:fld>
            <a:endParaRPr lang="en-US"/>
          </a:p>
        </p:txBody>
      </p:sp>
    </p:spTree>
    <p:extLst>
      <p:ext uri="{BB962C8B-B14F-4D97-AF65-F5344CB8AC3E}">
        <p14:creationId xmlns:p14="http://schemas.microsoft.com/office/powerpoint/2010/main" val="3103593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No rejection problems </a:t>
            </a:r>
          </a:p>
          <a:p>
            <a:pPr marL="171450" indent="-171450">
              <a:buFont typeface="Arial" pitchFamily="34" charset="0"/>
              <a:buChar char="•"/>
            </a:pPr>
            <a:r>
              <a:rPr lang="en-GB" dirty="0" smtClean="0"/>
              <a:t>In</a:t>
            </a:r>
            <a:r>
              <a:rPr lang="en-GB" baseline="0" dirty="0" smtClean="0"/>
              <a:t> this case, and in many other cases and experiments going on, stem cells are used. Like you probably all know there are 2 main types of stem cells; </a:t>
            </a:r>
            <a:r>
              <a:rPr lang="en-GB" baseline="0" dirty="0" err="1" smtClean="0"/>
              <a:t>Totiponent</a:t>
            </a:r>
            <a:r>
              <a:rPr lang="en-GB" baseline="0" dirty="0" smtClean="0"/>
              <a:t> and </a:t>
            </a:r>
            <a:r>
              <a:rPr lang="en-GB" baseline="0" dirty="0" err="1" smtClean="0"/>
              <a:t>pleuripotent</a:t>
            </a:r>
            <a:r>
              <a:rPr lang="en-GB" baseline="0" dirty="0" smtClean="0"/>
              <a:t>. </a:t>
            </a:r>
          </a:p>
          <a:p>
            <a:pPr marL="171450" indent="-171450">
              <a:buFont typeface="Arial" pitchFamily="34" charset="0"/>
              <a:buChar char="•"/>
            </a:pPr>
            <a:r>
              <a:rPr lang="en-GB" sz="1200" b="1" i="0" kern="1200" dirty="0" smtClean="0">
                <a:solidFill>
                  <a:schemeClr val="tx1"/>
                </a:solidFill>
                <a:effectLst/>
                <a:latin typeface="+mn-lt"/>
                <a:ea typeface="+mn-ea"/>
                <a:cs typeface="+mn-cs"/>
              </a:rPr>
              <a:t>Pluripotent</a:t>
            </a:r>
            <a:r>
              <a:rPr lang="en-GB" sz="1200" b="0" i="0" kern="1200" dirty="0" smtClean="0">
                <a:solidFill>
                  <a:schemeClr val="tx1"/>
                </a:solidFill>
                <a:effectLst/>
                <a:latin typeface="+mn-lt"/>
                <a:ea typeface="+mn-ea"/>
                <a:cs typeface="+mn-cs"/>
              </a:rPr>
              <a:t>: cell that has the potential to </a:t>
            </a:r>
            <a:r>
              <a:rPr lang="en-GB" sz="1200" b="0" i="0" kern="1200" dirty="0" smtClean="0">
                <a:solidFill>
                  <a:schemeClr val="tx1"/>
                </a:solidFill>
                <a:effectLst/>
                <a:latin typeface="+mn-lt"/>
                <a:ea typeface="+mn-ea"/>
                <a:cs typeface="+mn-cs"/>
                <a:hlinkClick r:id="rId3" tooltip="Cellular differentiation"/>
              </a:rPr>
              <a:t>differentiate</a:t>
            </a:r>
            <a:r>
              <a:rPr lang="en-GB" sz="1200" b="0" i="0" kern="1200" dirty="0" smtClean="0">
                <a:solidFill>
                  <a:schemeClr val="tx1"/>
                </a:solidFill>
                <a:effectLst/>
                <a:latin typeface="+mn-lt"/>
                <a:ea typeface="+mn-ea"/>
                <a:cs typeface="+mn-cs"/>
              </a:rPr>
              <a:t> into any of the three </a:t>
            </a:r>
            <a:r>
              <a:rPr lang="en-GB" sz="1200" b="0" i="0" kern="1200" dirty="0" smtClean="0">
                <a:solidFill>
                  <a:schemeClr val="tx1"/>
                </a:solidFill>
                <a:effectLst/>
                <a:latin typeface="+mn-lt"/>
                <a:ea typeface="+mn-ea"/>
                <a:cs typeface="+mn-cs"/>
                <a:hlinkClick r:id="rId4" tooltip="Germ layers"/>
              </a:rPr>
              <a:t>germ layers</a:t>
            </a:r>
            <a:r>
              <a:rPr lang="en-GB" sz="1200" b="0" i="0" kern="1200" dirty="0" smtClean="0">
                <a:solidFill>
                  <a:schemeClr val="tx1"/>
                </a:solidFill>
                <a:effectLst/>
                <a:latin typeface="+mn-lt"/>
                <a:ea typeface="+mn-ea"/>
                <a:cs typeface="+mn-cs"/>
              </a:rPr>
              <a:t>: endoderm, mesoderm. Pluripotent stem cells can give rise to any </a:t>
            </a:r>
            <a:r>
              <a:rPr lang="en-GB" sz="1200" b="0" i="0" kern="1200" dirty="0" err="1" smtClean="0">
                <a:solidFill>
                  <a:schemeClr val="tx1"/>
                </a:solidFill>
                <a:effectLst/>
                <a:latin typeface="+mn-lt"/>
                <a:ea typeface="+mn-ea"/>
                <a:cs typeface="+mn-cs"/>
              </a:rPr>
              <a:t>fetal</a:t>
            </a:r>
            <a:r>
              <a:rPr lang="en-GB" sz="1200" b="0" i="0" kern="1200" dirty="0" smtClean="0">
                <a:solidFill>
                  <a:schemeClr val="tx1"/>
                </a:solidFill>
                <a:effectLst/>
                <a:latin typeface="+mn-lt"/>
                <a:ea typeface="+mn-ea"/>
                <a:cs typeface="+mn-cs"/>
              </a:rPr>
              <a:t> or adult cell type. However, alone they cannot develop into a </a:t>
            </a:r>
            <a:r>
              <a:rPr lang="en-GB" sz="1200" b="0" i="0" kern="1200" dirty="0" err="1" smtClean="0">
                <a:solidFill>
                  <a:schemeClr val="tx1"/>
                </a:solidFill>
                <a:effectLst/>
                <a:latin typeface="+mn-lt"/>
                <a:ea typeface="+mn-ea"/>
                <a:cs typeface="+mn-cs"/>
              </a:rPr>
              <a:t>fetal</a:t>
            </a:r>
            <a:r>
              <a:rPr lang="en-GB" sz="1200" b="0" i="0" kern="1200" dirty="0" smtClean="0">
                <a:solidFill>
                  <a:schemeClr val="tx1"/>
                </a:solidFill>
                <a:effectLst/>
                <a:latin typeface="+mn-lt"/>
                <a:ea typeface="+mn-ea"/>
                <a:cs typeface="+mn-cs"/>
              </a:rPr>
              <a:t> or adult organism because they lack the potential to contribute to </a:t>
            </a:r>
            <a:r>
              <a:rPr lang="en-GB" sz="1200" b="0" i="0" kern="1200" dirty="0" err="1" smtClean="0">
                <a:solidFill>
                  <a:schemeClr val="tx1"/>
                </a:solidFill>
                <a:effectLst/>
                <a:latin typeface="+mn-lt"/>
                <a:ea typeface="+mn-ea"/>
                <a:cs typeface="+mn-cs"/>
              </a:rPr>
              <a:t>extraembryonic</a:t>
            </a:r>
            <a:r>
              <a:rPr lang="en-GB" sz="1200" b="0" i="0" kern="1200" dirty="0" smtClean="0">
                <a:solidFill>
                  <a:schemeClr val="tx1"/>
                </a:solidFill>
                <a:effectLst/>
                <a:latin typeface="+mn-lt"/>
                <a:ea typeface="+mn-ea"/>
                <a:cs typeface="+mn-cs"/>
              </a:rPr>
              <a:t> tissue</a:t>
            </a:r>
          </a:p>
          <a:p>
            <a:pPr marL="171450" indent="-171450">
              <a:buFont typeface="Arial" pitchFamily="34" charset="0"/>
              <a:buChar char="•"/>
            </a:pPr>
            <a:r>
              <a:rPr lang="en-GB" sz="1200" b="1" i="0" kern="1200" dirty="0" err="1" smtClean="0">
                <a:solidFill>
                  <a:schemeClr val="tx1"/>
                </a:solidFill>
                <a:effectLst/>
                <a:latin typeface="+mn-lt"/>
                <a:ea typeface="+mn-ea"/>
                <a:cs typeface="+mn-cs"/>
              </a:rPr>
              <a:t>Totipotency</a:t>
            </a:r>
            <a:r>
              <a:rPr lang="en-GB" sz="1200" b="0" i="0" kern="1200" dirty="0" smtClean="0">
                <a:solidFill>
                  <a:schemeClr val="tx1"/>
                </a:solidFill>
                <a:effectLst/>
                <a:latin typeface="+mn-lt"/>
                <a:ea typeface="+mn-ea"/>
                <a:cs typeface="+mn-cs"/>
              </a:rPr>
              <a:t> is the ability of a single </a:t>
            </a:r>
            <a:r>
              <a:rPr lang="en-GB" sz="1200" b="0" i="0" kern="1200" dirty="0" smtClean="0">
                <a:solidFill>
                  <a:schemeClr val="tx1"/>
                </a:solidFill>
                <a:effectLst/>
                <a:latin typeface="+mn-lt"/>
                <a:ea typeface="+mn-ea"/>
                <a:cs typeface="+mn-cs"/>
                <a:hlinkClick r:id="rId5" tooltip="Cell (biology)"/>
              </a:rPr>
              <a:t>cell</a:t>
            </a:r>
            <a:r>
              <a:rPr lang="en-GB" sz="1200" b="0" i="0" kern="1200" dirty="0" smtClean="0">
                <a:solidFill>
                  <a:schemeClr val="tx1"/>
                </a:solidFill>
                <a:effectLst/>
                <a:latin typeface="+mn-lt"/>
                <a:ea typeface="+mn-ea"/>
                <a:cs typeface="+mn-cs"/>
              </a:rPr>
              <a:t> to divide and produce all the differentiated cells in an </a:t>
            </a:r>
            <a:r>
              <a:rPr lang="en-GB" sz="1200" b="0" i="0" kern="1200" dirty="0" smtClean="0">
                <a:solidFill>
                  <a:schemeClr val="tx1"/>
                </a:solidFill>
                <a:effectLst/>
                <a:latin typeface="+mn-lt"/>
                <a:ea typeface="+mn-ea"/>
                <a:cs typeface="+mn-cs"/>
                <a:hlinkClick r:id="rId6" tooltip="Organism"/>
              </a:rPr>
              <a:t>organism</a:t>
            </a:r>
            <a:r>
              <a:rPr lang="en-GB" sz="1200" b="0" i="0" kern="1200" dirty="0" smtClean="0">
                <a:solidFill>
                  <a:schemeClr val="tx1"/>
                </a:solidFill>
                <a:effectLst/>
                <a:latin typeface="+mn-lt"/>
                <a:ea typeface="+mn-ea"/>
                <a:cs typeface="+mn-cs"/>
              </a:rPr>
              <a:t>, including </a:t>
            </a:r>
            <a:r>
              <a:rPr lang="en-GB" sz="1200" b="0" i="0" kern="1200" dirty="0" err="1" smtClean="0">
                <a:solidFill>
                  <a:schemeClr val="tx1"/>
                </a:solidFill>
                <a:effectLst/>
                <a:latin typeface="+mn-lt"/>
                <a:ea typeface="+mn-ea"/>
                <a:cs typeface="+mn-cs"/>
              </a:rPr>
              <a:t>extraembryonic</a:t>
            </a:r>
            <a:r>
              <a:rPr lang="en-GB" sz="1200" b="0" i="0" kern="1200" dirty="0" smtClean="0">
                <a:solidFill>
                  <a:schemeClr val="tx1"/>
                </a:solidFill>
                <a:effectLst/>
                <a:latin typeface="+mn-lt"/>
                <a:ea typeface="+mn-ea"/>
                <a:cs typeface="+mn-cs"/>
              </a:rPr>
              <a:t> tissues</a:t>
            </a:r>
            <a:endParaRPr lang="en-GB" b="0" baseline="0" dirty="0" smtClean="0">
              <a:solidFill>
                <a:srgbClr val="FF0000"/>
              </a:solidFill>
            </a:endParaRPr>
          </a:p>
          <a:p>
            <a:pPr marL="171450" indent="-171450">
              <a:buFont typeface="Arial" pitchFamily="34" charset="0"/>
              <a:buChar char="•"/>
            </a:pPr>
            <a:r>
              <a:rPr lang="en-GB" b="0" baseline="0" dirty="0" smtClean="0">
                <a:solidFill>
                  <a:srgbClr val="FF0000"/>
                </a:solidFill>
              </a:rPr>
              <a:t>This raises the problem of the identity of the embryo and the status of the embryo as a person with potential or a potential persons. If stem cells from the bone marrow are obtained the issue is less controversial, however, embryonic stem cells give more power to the scientist and engineers.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GB" dirty="0" smtClean="0">
                <a:solidFill>
                  <a:srgbClr val="FF0000"/>
                </a:solidFill>
              </a:rPr>
              <a:t>Rudimentary camera sensor combination -&gt;</a:t>
            </a:r>
            <a:r>
              <a:rPr lang="en-GB" baseline="0" dirty="0" smtClean="0">
                <a:solidFill>
                  <a:srgbClr val="FF0000"/>
                </a:solidFill>
              </a:rPr>
              <a:t> enables blind people to see !! This looks like a promising technology which uses </a:t>
            </a:r>
            <a:r>
              <a:rPr lang="en-GB" baseline="0" dirty="0" err="1" smtClean="0">
                <a:solidFill>
                  <a:srgbClr val="FF0000"/>
                </a:solidFill>
              </a:rPr>
              <a:t>nanoengineering</a:t>
            </a:r>
            <a:r>
              <a:rPr lang="en-GB" baseline="0" dirty="0" smtClean="0">
                <a:solidFill>
                  <a:srgbClr val="FF0000"/>
                </a:solidFill>
              </a:rPr>
              <a:t>, biophysics and neuroscience</a:t>
            </a:r>
            <a:endParaRPr lang="en-US" dirty="0" smtClean="0">
              <a:solidFill>
                <a:srgbClr val="FF0000"/>
              </a:solidFill>
            </a:endParaRPr>
          </a:p>
          <a:p>
            <a:pPr marL="171450" indent="-171450">
              <a:buFont typeface="Arial" pitchFamily="34" charset="0"/>
              <a:buChar char="•"/>
            </a:pPr>
            <a:r>
              <a:rPr lang="en-GB" b="0" baseline="0" dirty="0" smtClean="0">
                <a:solidFill>
                  <a:srgbClr val="FF0000"/>
                </a:solidFill>
              </a:rPr>
              <a:t>Disadvantages:</a:t>
            </a:r>
            <a:endParaRPr lang="en-GB" dirty="0" smtClean="0"/>
          </a:p>
          <a:p>
            <a:pPr marL="171450" indent="-171450">
              <a:buFont typeface="Arial" pitchFamily="34" charset="0"/>
              <a:buChar char="•"/>
            </a:pPr>
            <a:r>
              <a:rPr lang="en-GB" dirty="0" smtClean="0"/>
              <a:t>Side</a:t>
            </a:r>
            <a:r>
              <a:rPr lang="en-GB" baseline="0" dirty="0" smtClean="0"/>
              <a:t> effects not known : </a:t>
            </a:r>
            <a:r>
              <a:rPr lang="en-GB" dirty="0" smtClean="0"/>
              <a:t>The effect of artificial substances</a:t>
            </a:r>
            <a:r>
              <a:rPr lang="en-GB" baseline="0" dirty="0" smtClean="0"/>
              <a:t> in our body may not be known. Leaching of chemicals into the body may have a detrimental effect.</a:t>
            </a:r>
          </a:p>
          <a:p>
            <a:pPr marL="171450" indent="-171450">
              <a:buFont typeface="Arial" pitchFamily="34" charset="0"/>
              <a:buChar char="•"/>
            </a:pPr>
            <a:r>
              <a:rPr lang="en-GB" baseline="0" dirty="0" smtClean="0"/>
              <a:t>The issue of animal testing is raised once again since these devices and organs will be most likely tested on animals first. </a:t>
            </a:r>
            <a:endParaRPr lang="en-US" dirty="0" smtClean="0"/>
          </a:p>
          <a:p>
            <a:pPr marL="0" indent="0">
              <a:buFont typeface="Arial" pitchFamily="34" charset="0"/>
              <a:buNone/>
            </a:pPr>
            <a:endParaRPr lang="en-GB" b="1" baseline="0" dirty="0" smtClean="0">
              <a:solidFill>
                <a:srgbClr val="FF0000"/>
              </a:solidFill>
            </a:endParaRPr>
          </a:p>
          <a:p>
            <a:pPr marL="0" indent="0">
              <a:buFont typeface="Arial" pitchFamily="34" charset="0"/>
              <a:buNone/>
            </a:pPr>
            <a:endParaRPr lang="en-US" dirty="0"/>
          </a:p>
        </p:txBody>
      </p:sp>
      <p:sp>
        <p:nvSpPr>
          <p:cNvPr id="4" name="Slide Number Placeholder 3"/>
          <p:cNvSpPr>
            <a:spLocks noGrp="1"/>
          </p:cNvSpPr>
          <p:nvPr>
            <p:ph type="sldNum" sz="quarter" idx="10"/>
          </p:nvPr>
        </p:nvSpPr>
        <p:spPr/>
        <p:txBody>
          <a:bodyPr/>
          <a:lstStyle/>
          <a:p>
            <a:fld id="{05659E58-48D6-4BD7-883B-D4B40B148C56}" type="slidenum">
              <a:rPr lang="en-US" smtClean="0"/>
              <a:t>4</a:t>
            </a:fld>
            <a:endParaRPr lang="en-US"/>
          </a:p>
        </p:txBody>
      </p:sp>
    </p:spTree>
    <p:extLst>
      <p:ext uri="{BB962C8B-B14F-4D97-AF65-F5344CB8AC3E}">
        <p14:creationId xmlns:p14="http://schemas.microsoft.com/office/powerpoint/2010/main" val="187138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Is</a:t>
            </a:r>
            <a:r>
              <a:rPr lang="en-GB" baseline="0" dirty="0" smtClean="0"/>
              <a:t> this one of those fights men has always undertaken against ageing and mortality? </a:t>
            </a:r>
          </a:p>
          <a:p>
            <a:pPr marL="171450" indent="-171450">
              <a:buFont typeface="Arial" pitchFamily="34" charset="0"/>
              <a:buChar char="•"/>
            </a:pPr>
            <a:r>
              <a:rPr lang="en-GB" baseline="0" dirty="0" smtClean="0"/>
              <a:t>In the field of sports, would people who have an advantage due to an artificial device be allowed to compete against  ‘normal’ people? </a:t>
            </a:r>
          </a:p>
          <a:p>
            <a:pPr marL="171450" indent="-171450">
              <a:buFont typeface="Arial" pitchFamily="34" charset="0"/>
              <a:buChar char="•"/>
            </a:pPr>
            <a:r>
              <a:rPr lang="en-GB" baseline="0" dirty="0" smtClean="0"/>
              <a:t>Devices that increase lung capacity, strength </a:t>
            </a:r>
            <a:r>
              <a:rPr lang="en-GB" baseline="0" dirty="0" err="1" smtClean="0"/>
              <a:t>etc</a:t>
            </a:r>
            <a:r>
              <a:rPr lang="en-GB" baseline="0" dirty="0" smtClean="0"/>
              <a:t> would create an unfairness </a:t>
            </a:r>
          </a:p>
          <a:p>
            <a:pPr marL="171450" indent="-171450">
              <a:buFont typeface="Arial" pitchFamily="34" charset="0"/>
              <a:buChar char="•"/>
            </a:pPr>
            <a:r>
              <a:rPr lang="en-GB" baseline="0" dirty="0" smtClean="0"/>
              <a:t>Should bionic people be recognised for their skill and talent which may be augmented by these devices </a:t>
            </a:r>
          </a:p>
          <a:p>
            <a:pPr marL="171450" indent="-171450">
              <a:buFont typeface="Arial" pitchFamily="34" charset="0"/>
              <a:buChar char="•"/>
            </a:pPr>
            <a:r>
              <a:rPr lang="en-GB" baseline="0" dirty="0" smtClean="0"/>
              <a:t>Such technologies could be used to enhance a healthy human trait beyond a normal level. In this case the medicinal purpose is not satisfied. Should these technologies be used when no health advantage is foreseen? </a:t>
            </a:r>
          </a:p>
          <a:p>
            <a:pPr marL="171450" indent="-171450">
              <a:buFont typeface="Arial" pitchFamily="34" charset="0"/>
              <a:buChar char="•"/>
            </a:pPr>
            <a:r>
              <a:rPr lang="en-GB" baseline="0" dirty="0" smtClean="0"/>
              <a:t>There is the issue of whether we should be ‘playing god’ </a:t>
            </a:r>
          </a:p>
        </p:txBody>
      </p:sp>
      <p:sp>
        <p:nvSpPr>
          <p:cNvPr id="4" name="Slide Number Placeholder 3"/>
          <p:cNvSpPr>
            <a:spLocks noGrp="1"/>
          </p:cNvSpPr>
          <p:nvPr>
            <p:ph type="sldNum" sz="quarter" idx="10"/>
          </p:nvPr>
        </p:nvSpPr>
        <p:spPr/>
        <p:txBody>
          <a:bodyPr/>
          <a:lstStyle/>
          <a:p>
            <a:fld id="{05659E58-48D6-4BD7-883B-D4B40B148C56}" type="slidenum">
              <a:rPr lang="en-US" smtClean="0"/>
              <a:t>5</a:t>
            </a:fld>
            <a:endParaRPr lang="en-US"/>
          </a:p>
        </p:txBody>
      </p:sp>
    </p:spTree>
    <p:extLst>
      <p:ext uri="{BB962C8B-B14F-4D97-AF65-F5344CB8AC3E}">
        <p14:creationId xmlns:p14="http://schemas.microsoft.com/office/powerpoint/2010/main" val="3102598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GB" dirty="0" smtClean="0"/>
              <a:t>Many</a:t>
            </a:r>
            <a:r>
              <a:rPr lang="en-GB" baseline="0" dirty="0" smtClean="0"/>
              <a:t> people would be  weary about replacing the body with artificial devices. However there is more to being a person than having a conventional body. When you think about it, paralyzed or disabled people are treated with great respect and some people may argue that this justifies replacing our body with artificial devices! </a:t>
            </a:r>
          </a:p>
          <a:p>
            <a:pPr marL="171450" indent="-171450">
              <a:buFont typeface="Arial" pitchFamily="34" charset="0"/>
              <a:buChar char="•"/>
            </a:pPr>
            <a:r>
              <a:rPr lang="en-GB" baseline="0" dirty="0" smtClean="0"/>
              <a:t>The use of such devices creates half human half machines. These persons, which can be called cyborgs/ bionic people/ what not could be ostracised for being such. </a:t>
            </a:r>
          </a:p>
          <a:p>
            <a:pPr marL="171450" indent="-171450">
              <a:buFont typeface="Arial" pitchFamily="34" charset="0"/>
              <a:buChar char="•"/>
            </a:pPr>
            <a:r>
              <a:rPr lang="en-GB" baseline="0" dirty="0" smtClean="0"/>
              <a:t>The person may have identity and dignity issues</a:t>
            </a:r>
          </a:p>
          <a:p>
            <a:pPr marL="0" indent="0">
              <a:buFont typeface="Arial" pitchFamily="34" charset="0"/>
              <a:buNone/>
            </a:pPr>
            <a:endParaRPr lang="en-GB" baseline="0" dirty="0" smtClean="0"/>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05659E58-48D6-4BD7-883B-D4B40B148C56}" type="slidenum">
              <a:rPr lang="en-US" smtClean="0"/>
              <a:t>6</a:t>
            </a:fld>
            <a:endParaRPr lang="en-US"/>
          </a:p>
        </p:txBody>
      </p:sp>
    </p:spTree>
    <p:extLst>
      <p:ext uri="{BB962C8B-B14F-4D97-AF65-F5344CB8AC3E}">
        <p14:creationId xmlns:p14="http://schemas.microsoft.com/office/powerpoint/2010/main" val="23711705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Everyone knows how these two goals</a:t>
            </a:r>
            <a:r>
              <a:rPr lang="en-GB" baseline="0" dirty="0" smtClean="0"/>
              <a:t> often conflict </a:t>
            </a:r>
            <a:endParaRPr lang="en-US" dirty="0"/>
          </a:p>
        </p:txBody>
      </p:sp>
      <p:sp>
        <p:nvSpPr>
          <p:cNvPr id="4" name="Slide Number Placeholder 3"/>
          <p:cNvSpPr>
            <a:spLocks noGrp="1"/>
          </p:cNvSpPr>
          <p:nvPr>
            <p:ph type="sldNum" sz="quarter" idx="10"/>
          </p:nvPr>
        </p:nvSpPr>
        <p:spPr/>
        <p:txBody>
          <a:bodyPr/>
          <a:lstStyle/>
          <a:p>
            <a:fld id="{05659E58-48D6-4BD7-883B-D4B40B148C56}" type="slidenum">
              <a:rPr lang="en-US" smtClean="0"/>
              <a:t>7</a:t>
            </a:fld>
            <a:endParaRPr lang="en-US"/>
          </a:p>
        </p:txBody>
      </p:sp>
    </p:spTree>
    <p:extLst>
      <p:ext uri="{BB962C8B-B14F-4D97-AF65-F5344CB8AC3E}">
        <p14:creationId xmlns:p14="http://schemas.microsoft.com/office/powerpoint/2010/main" val="23173099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Obviously only the rich will be able to afford these cutting edge. It is like selection and evolution are driven by money. </a:t>
            </a:r>
            <a:endParaRPr lang="en-US" dirty="0"/>
          </a:p>
        </p:txBody>
      </p:sp>
      <p:sp>
        <p:nvSpPr>
          <p:cNvPr id="4" name="Slide Number Placeholder 3"/>
          <p:cNvSpPr>
            <a:spLocks noGrp="1"/>
          </p:cNvSpPr>
          <p:nvPr>
            <p:ph type="sldNum" sz="quarter" idx="10"/>
          </p:nvPr>
        </p:nvSpPr>
        <p:spPr/>
        <p:txBody>
          <a:bodyPr/>
          <a:lstStyle/>
          <a:p>
            <a:fld id="{05659E58-48D6-4BD7-883B-D4B40B148C56}" type="slidenum">
              <a:rPr lang="en-US" smtClean="0"/>
              <a:t>8</a:t>
            </a:fld>
            <a:endParaRPr lang="en-US"/>
          </a:p>
        </p:txBody>
      </p:sp>
    </p:spTree>
    <p:extLst>
      <p:ext uri="{BB962C8B-B14F-4D97-AF65-F5344CB8AC3E}">
        <p14:creationId xmlns:p14="http://schemas.microsoft.com/office/powerpoint/2010/main" val="3836412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If we manage to make</a:t>
            </a:r>
            <a:r>
              <a:rPr lang="en-GB" baseline="0" dirty="0" smtClean="0"/>
              <a:t> the brain artificial we would have reached the ultimate point in changing the identity of human beings. </a:t>
            </a:r>
          </a:p>
          <a:p>
            <a:endParaRPr lang="en-US" dirty="0"/>
          </a:p>
        </p:txBody>
      </p:sp>
      <p:sp>
        <p:nvSpPr>
          <p:cNvPr id="4" name="Slide Number Placeholder 3"/>
          <p:cNvSpPr>
            <a:spLocks noGrp="1"/>
          </p:cNvSpPr>
          <p:nvPr>
            <p:ph type="sldNum" sz="quarter" idx="10"/>
          </p:nvPr>
        </p:nvSpPr>
        <p:spPr/>
        <p:txBody>
          <a:bodyPr/>
          <a:lstStyle/>
          <a:p>
            <a:fld id="{05659E58-48D6-4BD7-883B-D4B40B148C56}" type="slidenum">
              <a:rPr lang="en-US" smtClean="0"/>
              <a:t>9</a:t>
            </a:fld>
            <a:endParaRPr lang="en-US"/>
          </a:p>
        </p:txBody>
      </p:sp>
    </p:spTree>
    <p:extLst>
      <p:ext uri="{BB962C8B-B14F-4D97-AF65-F5344CB8AC3E}">
        <p14:creationId xmlns:p14="http://schemas.microsoft.com/office/powerpoint/2010/main" val="2922552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F10B6ED-056D-49D7-8CDF-4A0D6C05D6EE}"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AD4CE-0D6D-4B7D-980D-0AEFE76174FC}"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10B6ED-056D-49D7-8CDF-4A0D6C05D6EE}"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AD4CE-0D6D-4B7D-980D-0AEFE76174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10B6ED-056D-49D7-8CDF-4A0D6C05D6EE}" type="datetimeFigureOut">
              <a:rPr lang="en-US" smtClean="0"/>
              <a:t>12/6/2012</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081AD4CE-0D6D-4B7D-980D-0AEFE76174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10B6ED-056D-49D7-8CDF-4A0D6C05D6EE}"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AD4CE-0D6D-4B7D-980D-0AEFE76174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10B6ED-056D-49D7-8CDF-4A0D6C05D6EE}" type="datetimeFigureOut">
              <a:rPr lang="en-US" smtClean="0"/>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1AD4CE-0D6D-4B7D-980D-0AEFE76174F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10B6ED-056D-49D7-8CDF-4A0D6C05D6EE}"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AD4CE-0D6D-4B7D-980D-0AEFE76174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10B6ED-056D-49D7-8CDF-4A0D6C05D6EE}" type="datetimeFigureOut">
              <a:rPr lang="en-US" smtClean="0"/>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1AD4CE-0D6D-4B7D-980D-0AEFE76174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10B6ED-056D-49D7-8CDF-4A0D6C05D6EE}" type="datetimeFigureOut">
              <a:rPr lang="en-US" smtClean="0"/>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1AD4CE-0D6D-4B7D-980D-0AEFE76174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10B6ED-056D-49D7-8CDF-4A0D6C05D6EE}" type="datetimeFigureOut">
              <a:rPr lang="en-US" smtClean="0"/>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1AD4CE-0D6D-4B7D-980D-0AEFE76174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10B6ED-056D-49D7-8CDF-4A0D6C05D6EE}" type="datetimeFigureOut">
              <a:rPr lang="en-US" smtClean="0"/>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1AD4CE-0D6D-4B7D-980D-0AEFE76174FC}"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3F10B6ED-056D-49D7-8CDF-4A0D6C05D6EE}" type="datetimeFigureOut">
              <a:rPr lang="en-US" smtClean="0"/>
              <a:t>12/6/2012</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081AD4CE-0D6D-4B7D-980D-0AEFE76174F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3F10B6ED-056D-49D7-8CDF-4A0D6C05D6EE}" type="datetimeFigureOut">
              <a:rPr lang="en-US" smtClean="0"/>
              <a:t>12/6/2012</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081AD4CE-0D6D-4B7D-980D-0AEFE76174F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Artificial Humans </a:t>
            </a:r>
            <a:endParaRPr lang="en-US" dirty="0"/>
          </a:p>
        </p:txBody>
      </p:sp>
      <p:sp>
        <p:nvSpPr>
          <p:cNvPr id="3" name="Subtitle 2"/>
          <p:cNvSpPr>
            <a:spLocks noGrp="1"/>
          </p:cNvSpPr>
          <p:nvPr>
            <p:ph type="subTitle" idx="1"/>
          </p:nvPr>
        </p:nvSpPr>
        <p:spPr/>
        <p:txBody>
          <a:bodyPr/>
          <a:lstStyle/>
          <a:p>
            <a:r>
              <a:rPr lang="en-GB" dirty="0" smtClean="0"/>
              <a:t>Ethical Considerations</a:t>
            </a:r>
            <a:endParaRPr lang="en-US" dirty="0"/>
          </a:p>
        </p:txBody>
      </p:sp>
      <p:sp>
        <p:nvSpPr>
          <p:cNvPr id="4" name="TextBox 3"/>
          <p:cNvSpPr txBox="1"/>
          <p:nvPr/>
        </p:nvSpPr>
        <p:spPr>
          <a:xfrm>
            <a:off x="755576" y="5661248"/>
            <a:ext cx="4320480" cy="369332"/>
          </a:xfrm>
          <a:prstGeom prst="rect">
            <a:avLst/>
          </a:prstGeom>
          <a:noFill/>
        </p:spPr>
        <p:txBody>
          <a:bodyPr wrap="square" rtlCol="0">
            <a:spAutoFit/>
          </a:bodyPr>
          <a:lstStyle/>
          <a:p>
            <a:r>
              <a:rPr lang="en-GB" dirty="0" smtClean="0"/>
              <a:t>Maria-Stella </a:t>
            </a:r>
            <a:r>
              <a:rPr lang="en-GB" dirty="0" err="1" smtClean="0"/>
              <a:t>Portelli</a:t>
            </a:r>
            <a:endParaRPr lang="en-GB" dirty="0" smtClean="0"/>
          </a:p>
        </p:txBody>
      </p:sp>
    </p:spTree>
    <p:extLst>
      <p:ext uri="{BB962C8B-B14F-4D97-AF65-F5344CB8AC3E}">
        <p14:creationId xmlns:p14="http://schemas.microsoft.com/office/powerpoint/2010/main" val="2955686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Discussion </a:t>
            </a:r>
            <a:endParaRPr lang="en-US" dirty="0"/>
          </a:p>
        </p:txBody>
      </p:sp>
    </p:spTree>
    <p:extLst>
      <p:ext uri="{BB962C8B-B14F-4D97-AF65-F5344CB8AC3E}">
        <p14:creationId xmlns:p14="http://schemas.microsoft.com/office/powerpoint/2010/main" val="1195313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3"/>
            <a:ext cx="8229600" cy="823649"/>
          </a:xfrm>
        </p:spPr>
        <p:txBody>
          <a:bodyPr/>
          <a:lstStyle/>
          <a:p>
            <a:r>
              <a:rPr lang="en-GB" dirty="0"/>
              <a:t>Definitions </a:t>
            </a:r>
            <a:endParaRPr lang="en-US" dirty="0"/>
          </a:p>
        </p:txBody>
      </p:sp>
      <p:sp>
        <p:nvSpPr>
          <p:cNvPr id="3" name="Content Placeholder 2"/>
          <p:cNvSpPr>
            <a:spLocks noGrp="1"/>
          </p:cNvSpPr>
          <p:nvPr>
            <p:ph idx="1"/>
          </p:nvPr>
        </p:nvSpPr>
        <p:spPr>
          <a:xfrm>
            <a:off x="0" y="1556792"/>
            <a:ext cx="8964488" cy="6192688"/>
          </a:xfrm>
        </p:spPr>
        <p:txBody>
          <a:bodyPr>
            <a:noAutofit/>
          </a:bodyPr>
          <a:lstStyle/>
          <a:p>
            <a:pPr algn="just"/>
            <a:r>
              <a:rPr lang="en-GB" sz="2600" b="1" dirty="0" smtClean="0"/>
              <a:t>Artiﬁcial organs: </a:t>
            </a:r>
            <a:r>
              <a:rPr lang="en-GB" sz="2600" dirty="0" smtClean="0"/>
              <a:t>Human-made devices designed to replace, duplicate, or augment, functionally or cosmetically, a missing, diseased, or otherwise incompetent part of the body, either temporarily or permanently, and which require a non-biologic material interface with living tissue.</a:t>
            </a:r>
          </a:p>
          <a:p>
            <a:pPr algn="just"/>
            <a:r>
              <a:rPr lang="en-GB" sz="2600" b="1" dirty="0" err="1" smtClean="0"/>
              <a:t>Bioartiﬁcial</a:t>
            </a:r>
            <a:r>
              <a:rPr lang="en-GB" sz="2600" b="1" dirty="0" smtClean="0"/>
              <a:t> </a:t>
            </a:r>
            <a:r>
              <a:rPr lang="en-GB" sz="2600" b="1" dirty="0" smtClean="0"/>
              <a:t>organ: </a:t>
            </a:r>
            <a:r>
              <a:rPr lang="en-GB" sz="2600" dirty="0" smtClean="0"/>
              <a:t>Device combining living elements (organelles, cells, or tissues) with synthetic materials in a therapeutic system.</a:t>
            </a:r>
          </a:p>
          <a:p>
            <a:pPr algn="just"/>
            <a:r>
              <a:rPr lang="en-GB" sz="2600" b="1" dirty="0" smtClean="0"/>
              <a:t>Implant</a:t>
            </a:r>
            <a:r>
              <a:rPr lang="en-GB" sz="2600" b="1" dirty="0" smtClean="0"/>
              <a:t>: </a:t>
            </a:r>
            <a:r>
              <a:rPr lang="en-GB" sz="2600" dirty="0" smtClean="0"/>
              <a:t>Any biomaterial or device which is actually embedded within the tissues of a living organism</a:t>
            </a:r>
          </a:p>
          <a:p>
            <a:pPr algn="just"/>
            <a:r>
              <a:rPr lang="en-GB" sz="2600" b="1" dirty="0" smtClean="0"/>
              <a:t>Prosthesis: </a:t>
            </a:r>
            <a:r>
              <a:rPr lang="en-GB" sz="2600" dirty="0" smtClean="0"/>
              <a:t>An artiﬁcial device to replace a missing part of the body. </a:t>
            </a:r>
            <a:endParaRPr lang="en-GB" sz="2600" dirty="0">
              <a:solidFill>
                <a:srgbClr val="FF0000"/>
              </a:solidFill>
            </a:endParaRPr>
          </a:p>
          <a:p>
            <a:pPr marL="0" indent="0" algn="just">
              <a:buNone/>
            </a:pPr>
            <a:r>
              <a:rPr lang="en-GB" sz="1950" dirty="0" smtClean="0">
                <a:solidFill>
                  <a:schemeClr val="accent1">
                    <a:lumMod val="60000"/>
                    <a:lumOff val="40000"/>
                  </a:schemeClr>
                </a:solidFill>
              </a:rPr>
              <a:t>Ref: ‘Prostheses and Artiﬁcial Organs’  by </a:t>
            </a:r>
            <a:r>
              <a:rPr lang="en-GB" sz="1950" dirty="0" err="1" smtClean="0">
                <a:solidFill>
                  <a:schemeClr val="accent1">
                    <a:lumMod val="60000"/>
                    <a:lumOff val="40000"/>
                  </a:schemeClr>
                </a:solidFill>
              </a:rPr>
              <a:t>Galletti</a:t>
            </a:r>
            <a:r>
              <a:rPr lang="en-GB" sz="1950" dirty="0" smtClean="0">
                <a:solidFill>
                  <a:schemeClr val="accent1">
                    <a:lumMod val="60000"/>
                    <a:lumOff val="40000"/>
                  </a:schemeClr>
                </a:solidFill>
              </a:rPr>
              <a:t> and </a:t>
            </a:r>
            <a:r>
              <a:rPr lang="en-GB" sz="1950" dirty="0" err="1" smtClean="0">
                <a:solidFill>
                  <a:schemeClr val="accent1">
                    <a:lumMod val="60000"/>
                    <a:lumOff val="40000"/>
                  </a:schemeClr>
                </a:solidFill>
              </a:rPr>
              <a:t>Nerem</a:t>
            </a:r>
            <a:r>
              <a:rPr lang="en-GB" sz="1950" dirty="0" smtClean="0">
                <a:solidFill>
                  <a:schemeClr val="accent1">
                    <a:lumMod val="60000"/>
                    <a:lumOff val="40000"/>
                  </a:schemeClr>
                </a:solidFill>
              </a:rPr>
              <a:t> (2000)</a:t>
            </a:r>
          </a:p>
        </p:txBody>
      </p:sp>
    </p:spTree>
    <p:extLst>
      <p:ext uri="{BB962C8B-B14F-4D97-AF65-F5344CB8AC3E}">
        <p14:creationId xmlns:p14="http://schemas.microsoft.com/office/powerpoint/2010/main" val="2070119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a:t>
            </a:r>
            <a:endParaRPr lang="en-US" dirty="0"/>
          </a:p>
        </p:txBody>
      </p:sp>
      <p:sp>
        <p:nvSpPr>
          <p:cNvPr id="3" name="Content Placeholder 2"/>
          <p:cNvSpPr>
            <a:spLocks noGrp="1"/>
          </p:cNvSpPr>
          <p:nvPr>
            <p:ph idx="1"/>
          </p:nvPr>
        </p:nvSpPr>
        <p:spPr/>
        <p:txBody>
          <a:bodyPr/>
          <a:lstStyle/>
          <a:p>
            <a:r>
              <a:rPr lang="en-GB" dirty="0" smtClean="0"/>
              <a:t>Prolong life </a:t>
            </a:r>
            <a:endParaRPr lang="en-GB" dirty="0"/>
          </a:p>
          <a:p>
            <a:r>
              <a:rPr lang="en-GB" dirty="0" smtClean="0"/>
              <a:t>Improve quality of life</a:t>
            </a:r>
            <a:endParaRPr lang="en-GB" dirty="0" smtClean="0"/>
          </a:p>
          <a:p>
            <a:r>
              <a:rPr lang="en-GB" dirty="0" smtClean="0"/>
              <a:t>Replaces the use of heart/lung/kidney machines</a:t>
            </a:r>
          </a:p>
          <a:p>
            <a:r>
              <a:rPr lang="en-GB" dirty="0" smtClean="0"/>
              <a:t>Availability of organs for donation</a:t>
            </a:r>
          </a:p>
          <a:p>
            <a:r>
              <a:rPr lang="en-GB" dirty="0" smtClean="0"/>
              <a:t>Avoid xenotransplantation </a:t>
            </a:r>
          </a:p>
          <a:p>
            <a:endParaRPr lang="en-US" dirty="0"/>
          </a:p>
        </p:txBody>
      </p:sp>
    </p:spTree>
    <p:extLst>
      <p:ext uri="{BB962C8B-B14F-4D97-AF65-F5344CB8AC3E}">
        <p14:creationId xmlns:p14="http://schemas.microsoft.com/office/powerpoint/2010/main" val="1277061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864096"/>
          </a:xfrm>
        </p:spPr>
        <p:txBody>
          <a:bodyPr/>
          <a:lstStyle/>
          <a:p>
            <a:r>
              <a:rPr lang="en-GB" dirty="0" smtClean="0"/>
              <a:t>Case Studies </a:t>
            </a:r>
            <a:endParaRPr lang="en-US" dirty="0"/>
          </a:p>
        </p:txBody>
      </p:sp>
      <p:sp>
        <p:nvSpPr>
          <p:cNvPr id="3" name="Content Placeholder 2"/>
          <p:cNvSpPr>
            <a:spLocks noGrp="1"/>
          </p:cNvSpPr>
          <p:nvPr>
            <p:ph idx="1"/>
          </p:nvPr>
        </p:nvSpPr>
        <p:spPr>
          <a:xfrm>
            <a:off x="33806" y="1484784"/>
            <a:ext cx="9110194" cy="5688632"/>
          </a:xfrm>
        </p:spPr>
        <p:txBody>
          <a:bodyPr>
            <a:normAutofit fontScale="85000" lnSpcReduction="10000"/>
          </a:bodyPr>
          <a:lstStyle/>
          <a:p>
            <a:pPr algn="just"/>
            <a:r>
              <a:rPr lang="en-GB" sz="2800" dirty="0" smtClean="0"/>
              <a:t>Doctors </a:t>
            </a:r>
            <a:r>
              <a:rPr lang="en-GB" sz="2800" dirty="0"/>
              <a:t>discovered a golf-ball-size tumour growing into </a:t>
            </a:r>
            <a:r>
              <a:rPr lang="en-GB" sz="2800" dirty="0" smtClean="0"/>
              <a:t>Mr </a:t>
            </a:r>
            <a:r>
              <a:rPr lang="en-GB" sz="2800" dirty="0" err="1" smtClean="0"/>
              <a:t>Beyene’s</a:t>
            </a:r>
            <a:r>
              <a:rPr lang="en-GB" sz="2800" dirty="0" smtClean="0"/>
              <a:t> windpipe</a:t>
            </a:r>
            <a:r>
              <a:rPr lang="en-GB" sz="2800" dirty="0"/>
              <a:t>. Despite surgery and radiation, it kept growing. </a:t>
            </a:r>
            <a:endParaRPr lang="en-GB" sz="2800" dirty="0" smtClean="0"/>
          </a:p>
          <a:p>
            <a:pPr algn="just"/>
            <a:r>
              <a:rPr lang="en-GB" sz="2800" dirty="0" smtClean="0"/>
              <a:t>The doctor</a:t>
            </a:r>
            <a:r>
              <a:rPr lang="en-GB" sz="2800" dirty="0"/>
              <a:t>, Paolo </a:t>
            </a:r>
            <a:r>
              <a:rPr lang="en-GB" sz="2800" dirty="0" err="1"/>
              <a:t>Macchiarini</a:t>
            </a:r>
            <a:r>
              <a:rPr lang="en-GB" sz="2800" dirty="0"/>
              <a:t>, at the </a:t>
            </a:r>
            <a:r>
              <a:rPr lang="en-GB" sz="2800" dirty="0" err="1"/>
              <a:t>Karolinska</a:t>
            </a:r>
            <a:r>
              <a:rPr lang="en-GB" sz="2800" dirty="0"/>
              <a:t> Institute had a radical idea. He wanted to make </a:t>
            </a:r>
            <a:r>
              <a:rPr lang="en-GB" sz="2800" dirty="0" err="1"/>
              <a:t>Beyene</a:t>
            </a:r>
            <a:r>
              <a:rPr lang="en-GB" sz="2800" dirty="0"/>
              <a:t> a new windpipe, out of plastic and his own cells. Implanting such a “bio-artificial” organ would be a first-of-its-kind procedure for the field of regenerative medicine, which for decades has been promising a future of ready-made replacement organs - livers, kidneys, even hearts - built in the laboratory.</a:t>
            </a:r>
          </a:p>
          <a:p>
            <a:pPr algn="just"/>
            <a:r>
              <a:rPr lang="en-GB" sz="2800" dirty="0" smtClean="0"/>
              <a:t>In </a:t>
            </a:r>
            <a:r>
              <a:rPr lang="en-GB" sz="2800" dirty="0" err="1"/>
              <a:t>Beyene’s</a:t>
            </a:r>
            <a:r>
              <a:rPr lang="en-GB" sz="2800" dirty="0"/>
              <a:t> case, an exact copy of his windpipe was made from a porous, fibrous plastic, which was then seeded with stem cells harvested from his bone marrow. After just a day and a half in a bioreactor - a kind of incubator in which the windpipe was spun, </a:t>
            </a:r>
            <a:r>
              <a:rPr lang="en-GB" sz="2800" dirty="0" smtClean="0"/>
              <a:t>in </a:t>
            </a:r>
            <a:r>
              <a:rPr lang="en-GB" sz="2800" dirty="0"/>
              <a:t>a nutrient solution - the implant was stitched into </a:t>
            </a:r>
            <a:r>
              <a:rPr lang="en-GB" sz="2800" dirty="0" err="1"/>
              <a:t>Beyene</a:t>
            </a:r>
            <a:r>
              <a:rPr lang="en-GB" sz="2800" dirty="0"/>
              <a:t>, replacing his cancerous windpipe. Fifteen months after the </a:t>
            </a:r>
            <a:r>
              <a:rPr lang="en-GB" sz="2800" dirty="0" err="1"/>
              <a:t>groundbreaking</a:t>
            </a:r>
            <a:r>
              <a:rPr lang="en-GB" sz="2800" dirty="0"/>
              <a:t> surgery, </a:t>
            </a:r>
            <a:r>
              <a:rPr lang="en-GB" sz="2800" dirty="0" err="1"/>
              <a:t>Beyene</a:t>
            </a:r>
            <a:r>
              <a:rPr lang="en-GB" sz="2800" dirty="0"/>
              <a:t>, 39, is </a:t>
            </a:r>
            <a:r>
              <a:rPr lang="en-GB" sz="2800" dirty="0" err="1"/>
              <a:t>tumor</a:t>
            </a:r>
            <a:r>
              <a:rPr lang="en-GB" sz="2800" dirty="0"/>
              <a:t>-free and breathing normally.</a:t>
            </a:r>
          </a:p>
          <a:p>
            <a:pPr marL="0" indent="0" algn="just">
              <a:buNone/>
            </a:pPr>
            <a:endParaRPr lang="en-GB" dirty="0"/>
          </a:p>
        </p:txBody>
      </p:sp>
    </p:spTree>
    <p:extLst>
      <p:ext uri="{BB962C8B-B14F-4D97-AF65-F5344CB8AC3E}">
        <p14:creationId xmlns:p14="http://schemas.microsoft.com/office/powerpoint/2010/main" val="102438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Considerations </a:t>
            </a:r>
            <a:endParaRPr lang="en-US" dirty="0"/>
          </a:p>
        </p:txBody>
      </p:sp>
      <p:sp>
        <p:nvSpPr>
          <p:cNvPr id="3" name="Content Placeholder 2"/>
          <p:cNvSpPr>
            <a:spLocks noGrp="1"/>
          </p:cNvSpPr>
          <p:nvPr>
            <p:ph idx="1"/>
          </p:nvPr>
        </p:nvSpPr>
        <p:spPr/>
        <p:txBody>
          <a:bodyPr/>
          <a:lstStyle/>
          <a:p>
            <a:r>
              <a:rPr lang="en-GB" dirty="0" smtClean="0"/>
              <a:t>Could there be a time in which artificial organs could be better than the body’s own natural ones? </a:t>
            </a:r>
          </a:p>
          <a:p>
            <a:pPr>
              <a:buFont typeface="Calibri" pitchFamily="34" charset="0"/>
              <a:buChar char="-"/>
            </a:pPr>
            <a:r>
              <a:rPr lang="en-GB" dirty="0" smtClean="0"/>
              <a:t>Hardly break down </a:t>
            </a:r>
          </a:p>
          <a:p>
            <a:pPr>
              <a:buFont typeface="Calibri" pitchFamily="34" charset="0"/>
              <a:buChar char="-"/>
            </a:pPr>
            <a:r>
              <a:rPr lang="en-GB" dirty="0" smtClean="0"/>
              <a:t>Do not age </a:t>
            </a:r>
          </a:p>
          <a:p>
            <a:pPr>
              <a:buFont typeface="Calibri" pitchFamily="34" charset="0"/>
              <a:buChar char="-"/>
            </a:pPr>
            <a:r>
              <a:rPr lang="en-GB" dirty="0" smtClean="0"/>
              <a:t>Not struck by disease </a:t>
            </a:r>
          </a:p>
          <a:p>
            <a:r>
              <a:rPr lang="en-GB" dirty="0" smtClean="0"/>
              <a:t>Are we creating some sort of superhuman?</a:t>
            </a:r>
            <a:endParaRPr lang="en-US" dirty="0"/>
          </a:p>
        </p:txBody>
      </p:sp>
    </p:spTree>
    <p:extLst>
      <p:ext uri="{BB962C8B-B14F-4D97-AF65-F5344CB8AC3E}">
        <p14:creationId xmlns:p14="http://schemas.microsoft.com/office/powerpoint/2010/main" val="38639805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Identity and Dignity </a:t>
            </a:r>
            <a:endParaRPr lang="en-US" dirty="0"/>
          </a:p>
        </p:txBody>
      </p:sp>
      <p:sp>
        <p:nvSpPr>
          <p:cNvPr id="3" name="Content Placeholder 2"/>
          <p:cNvSpPr>
            <a:spLocks noGrp="1"/>
          </p:cNvSpPr>
          <p:nvPr>
            <p:ph idx="1"/>
          </p:nvPr>
        </p:nvSpPr>
        <p:spPr/>
        <p:txBody>
          <a:bodyPr/>
          <a:lstStyle/>
          <a:p>
            <a:r>
              <a:rPr lang="en-GB" dirty="0" smtClean="0"/>
              <a:t>Issues of identity (superiority/inferiority complex) </a:t>
            </a:r>
          </a:p>
          <a:p>
            <a:r>
              <a:rPr lang="en-GB" dirty="0" smtClean="0"/>
              <a:t>Till what percentage can your body be replaced by artificial devices?</a:t>
            </a:r>
          </a:p>
          <a:p>
            <a:r>
              <a:rPr lang="en-GB" dirty="0" smtClean="0"/>
              <a:t>Would a cyborg still be an autonomous person?</a:t>
            </a:r>
          </a:p>
          <a:p>
            <a:pPr marL="0" indent="0">
              <a:buNone/>
            </a:pPr>
            <a:endParaRPr lang="en-GB" dirty="0" smtClean="0"/>
          </a:p>
        </p:txBody>
      </p:sp>
    </p:spTree>
    <p:extLst>
      <p:ext uri="{BB962C8B-B14F-4D97-AF65-F5344CB8AC3E}">
        <p14:creationId xmlns:p14="http://schemas.microsoft.com/office/powerpoint/2010/main" val="3501840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Prolonging life </a:t>
            </a:r>
            <a:r>
              <a:rPr lang="en-GB" dirty="0" err="1" smtClean="0"/>
              <a:t>vs</a:t>
            </a:r>
            <a:r>
              <a:rPr lang="en-GB" dirty="0" smtClean="0"/>
              <a:t> quality of life</a:t>
            </a:r>
            <a:endParaRPr lang="en-US" dirty="0"/>
          </a:p>
        </p:txBody>
      </p:sp>
      <p:sp>
        <p:nvSpPr>
          <p:cNvPr id="3" name="Content Placeholder 2"/>
          <p:cNvSpPr>
            <a:spLocks noGrp="1"/>
          </p:cNvSpPr>
          <p:nvPr>
            <p:ph idx="1"/>
          </p:nvPr>
        </p:nvSpPr>
        <p:spPr/>
        <p:txBody>
          <a:bodyPr/>
          <a:lstStyle/>
          <a:p>
            <a:r>
              <a:rPr lang="en-GB" dirty="0" smtClean="0"/>
              <a:t>To what extent should we try to lengthen the life span of humans? </a:t>
            </a:r>
          </a:p>
          <a:p>
            <a:r>
              <a:rPr lang="en-GB" dirty="0" smtClean="0"/>
              <a:t>How should such goal be balanced against the goal of improving the quality of human life</a:t>
            </a:r>
          </a:p>
          <a:p>
            <a:endParaRPr lang="en-US" dirty="0"/>
          </a:p>
        </p:txBody>
      </p:sp>
    </p:spTree>
    <p:extLst>
      <p:ext uri="{BB962C8B-B14F-4D97-AF65-F5344CB8AC3E}">
        <p14:creationId xmlns:p14="http://schemas.microsoft.com/office/powerpoint/2010/main" val="3251448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Enhancing social stratification</a:t>
            </a:r>
            <a:endParaRPr lang="en-US" dirty="0"/>
          </a:p>
        </p:txBody>
      </p:sp>
      <p:sp>
        <p:nvSpPr>
          <p:cNvPr id="3" name="Content Placeholder 2"/>
          <p:cNvSpPr>
            <a:spLocks noGrp="1"/>
          </p:cNvSpPr>
          <p:nvPr>
            <p:ph idx="1"/>
          </p:nvPr>
        </p:nvSpPr>
        <p:spPr/>
        <p:txBody>
          <a:bodyPr/>
          <a:lstStyle/>
          <a:p>
            <a:r>
              <a:rPr lang="en-GB" dirty="0" smtClean="0"/>
              <a:t>Increasing the division between the rich and the poor</a:t>
            </a:r>
            <a:endParaRPr lang="en-US" dirty="0" smtClean="0"/>
          </a:p>
          <a:p>
            <a:endParaRPr lang="en-US" dirty="0"/>
          </a:p>
        </p:txBody>
      </p:sp>
    </p:spTree>
    <p:extLst>
      <p:ext uri="{BB962C8B-B14F-4D97-AF65-F5344CB8AC3E}">
        <p14:creationId xmlns:p14="http://schemas.microsoft.com/office/powerpoint/2010/main" val="21040023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Brain</a:t>
            </a:r>
            <a:endParaRPr lang="en-US" dirty="0"/>
          </a:p>
        </p:txBody>
      </p:sp>
      <p:sp>
        <p:nvSpPr>
          <p:cNvPr id="3" name="Content Placeholder 2"/>
          <p:cNvSpPr>
            <a:spLocks noGrp="1"/>
          </p:cNvSpPr>
          <p:nvPr>
            <p:ph idx="1"/>
          </p:nvPr>
        </p:nvSpPr>
        <p:spPr>
          <a:xfrm>
            <a:off x="179512" y="1700808"/>
            <a:ext cx="8964488" cy="5157192"/>
          </a:xfrm>
        </p:spPr>
        <p:txBody>
          <a:bodyPr>
            <a:normAutofit fontScale="92500" lnSpcReduction="10000"/>
          </a:bodyPr>
          <a:lstStyle/>
          <a:p>
            <a:r>
              <a:rPr lang="en-GB" dirty="0" smtClean="0"/>
              <a:t>We would be messing around with </a:t>
            </a:r>
            <a:r>
              <a:rPr lang="en-GB" baseline="0" dirty="0" smtClean="0"/>
              <a:t>personality, feeling, emotions, reasoning, memory,</a:t>
            </a:r>
            <a:r>
              <a:rPr lang="en-GB" dirty="0" smtClean="0"/>
              <a:t> decision making … </a:t>
            </a:r>
          </a:p>
          <a:p>
            <a:r>
              <a:rPr lang="en-GB" dirty="0" smtClean="0"/>
              <a:t>Could cyborgs be morally responsible for their behaviour when their brain has been engineered by others so as to function in a particular way? </a:t>
            </a:r>
          </a:p>
          <a:p>
            <a:r>
              <a:rPr lang="en-GB" dirty="0" smtClean="0"/>
              <a:t>Should artificial devices that allow humans to have superior perception, cognition, motor control or positive moods and attitudes be allowed? </a:t>
            </a:r>
          </a:p>
          <a:p>
            <a:r>
              <a:rPr lang="en-GB"/>
              <a:t>The idea of ‘brain dead’ – would we be resurrecting the dead? </a:t>
            </a:r>
            <a:endParaRPr lang="en-GB" dirty="0" smtClean="0"/>
          </a:p>
          <a:p>
            <a:endParaRPr lang="en-US" dirty="0"/>
          </a:p>
        </p:txBody>
      </p:sp>
    </p:spTree>
    <p:extLst>
      <p:ext uri="{BB962C8B-B14F-4D97-AF65-F5344CB8AC3E}">
        <p14:creationId xmlns:p14="http://schemas.microsoft.com/office/powerpoint/2010/main" val="39606311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1591</TotalTime>
  <Words>1214</Words>
  <Application>Microsoft Office PowerPoint</Application>
  <PresentationFormat>On-screen Show (4:3)</PresentationFormat>
  <Paragraphs>80</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Artificial Humans </vt:lpstr>
      <vt:lpstr>Definitions </vt:lpstr>
      <vt:lpstr>Advantages</vt:lpstr>
      <vt:lpstr>Case Studies </vt:lpstr>
      <vt:lpstr>Considerations </vt:lpstr>
      <vt:lpstr>Identity and Dignity </vt:lpstr>
      <vt:lpstr>Prolonging life vs quality of life</vt:lpstr>
      <vt:lpstr>Enhancing social stratification</vt:lpstr>
      <vt:lpstr>The Brain</vt:lpstr>
      <vt:lpstr>Discussion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Artificial Humans</dc:title>
  <dc:creator>Maria Stella Portelli</dc:creator>
  <cp:lastModifiedBy>Maria Stella Portelli</cp:lastModifiedBy>
  <cp:revision>23</cp:revision>
  <dcterms:created xsi:type="dcterms:W3CDTF">2012-11-28T00:55:04Z</dcterms:created>
  <dcterms:modified xsi:type="dcterms:W3CDTF">2012-12-07T01:57:43Z</dcterms:modified>
</cp:coreProperties>
</file>