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501" autoAdjust="0"/>
  </p:normalViewPr>
  <p:slideViewPr>
    <p:cSldViewPr>
      <p:cViewPr varScale="1">
        <p:scale>
          <a:sx n="70" d="100"/>
          <a:sy n="70" d="100"/>
        </p:scale>
        <p:origin x="-1312"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15736A1-46A0-4331-BFFB-D06BBEC3567C}" type="datetimeFigureOut">
              <a:rPr lang="en-GB" smtClean="0"/>
              <a:t>11/01/2013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96B2C2-AB55-4052-86BD-8D42A2354565}" type="slidenum">
              <a:rPr lang="en-GB" smtClean="0"/>
              <a:t>‹#›</a:t>
            </a:fld>
            <a:endParaRPr lang="en-GB"/>
          </a:p>
        </p:txBody>
      </p:sp>
    </p:spTree>
    <p:extLst>
      <p:ext uri="{BB962C8B-B14F-4D97-AF65-F5344CB8AC3E}">
        <p14:creationId xmlns:p14="http://schemas.microsoft.com/office/powerpoint/2010/main" val="17308804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6DAA68-D294-44DB-94FB-EC76912DCC3F}" type="datetimeFigureOut">
              <a:rPr lang="en-GB" smtClean="0"/>
              <a:t>11/01/2013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B54ED6-E9D7-4E00-A71A-0921C8636739}" type="slidenum">
              <a:rPr lang="en-GB" smtClean="0"/>
              <a:t>‹#›</a:t>
            </a:fld>
            <a:endParaRPr lang="en-GB"/>
          </a:p>
        </p:txBody>
      </p:sp>
    </p:spTree>
    <p:extLst>
      <p:ext uri="{BB962C8B-B14F-4D97-AF65-F5344CB8AC3E}">
        <p14:creationId xmlns:p14="http://schemas.microsoft.com/office/powerpoint/2010/main" val="31908865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Mostly people think about the hereditary diseases</a:t>
            </a:r>
            <a:r>
              <a:rPr lang="en-GB" baseline="0" dirty="0" smtClean="0"/>
              <a:t> and forget that cancer may also be a genetic disease.</a:t>
            </a:r>
            <a:endParaRPr lang="en-GB" dirty="0"/>
          </a:p>
        </p:txBody>
      </p:sp>
      <p:sp>
        <p:nvSpPr>
          <p:cNvPr id="4" name="Slide Number Placeholder 3"/>
          <p:cNvSpPr>
            <a:spLocks noGrp="1"/>
          </p:cNvSpPr>
          <p:nvPr>
            <p:ph type="sldNum" sz="quarter" idx="10"/>
          </p:nvPr>
        </p:nvSpPr>
        <p:spPr/>
        <p:txBody>
          <a:bodyPr/>
          <a:lstStyle/>
          <a:p>
            <a:fld id="{65B54ED6-E9D7-4E00-A71A-0921C8636739}" type="slidenum">
              <a:rPr lang="en-GB" smtClean="0"/>
              <a:t>2</a:t>
            </a:fld>
            <a:endParaRPr lang="en-GB"/>
          </a:p>
        </p:txBody>
      </p:sp>
    </p:spTree>
    <p:extLst>
      <p:ext uri="{BB962C8B-B14F-4D97-AF65-F5344CB8AC3E}">
        <p14:creationId xmlns:p14="http://schemas.microsoft.com/office/powerpoint/2010/main" val="2756603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Ladder = horizontal bars.</a:t>
            </a:r>
          </a:p>
          <a:p>
            <a:r>
              <a:rPr lang="en-GB" dirty="0" smtClean="0"/>
              <a:t>A particular</a:t>
            </a:r>
            <a:r>
              <a:rPr lang="en-GB" baseline="0" dirty="0" smtClean="0"/>
              <a:t> sequence of the compounds making the pair of the horizontal bar will command i.e. code for a different thing.</a:t>
            </a:r>
            <a:endParaRPr lang="en-GB" dirty="0"/>
          </a:p>
        </p:txBody>
      </p:sp>
      <p:sp>
        <p:nvSpPr>
          <p:cNvPr id="4" name="Slide Number Placeholder 3"/>
          <p:cNvSpPr>
            <a:spLocks noGrp="1"/>
          </p:cNvSpPr>
          <p:nvPr>
            <p:ph type="sldNum" sz="quarter" idx="10"/>
          </p:nvPr>
        </p:nvSpPr>
        <p:spPr/>
        <p:txBody>
          <a:bodyPr/>
          <a:lstStyle/>
          <a:p>
            <a:fld id="{65B54ED6-E9D7-4E00-A71A-0921C8636739}" type="slidenum">
              <a:rPr lang="en-GB" smtClean="0"/>
              <a:t>3</a:t>
            </a:fld>
            <a:endParaRPr lang="en-GB"/>
          </a:p>
        </p:txBody>
      </p:sp>
    </p:spTree>
    <p:extLst>
      <p:ext uri="{BB962C8B-B14F-4D97-AF65-F5344CB8AC3E}">
        <p14:creationId xmlns:p14="http://schemas.microsoft.com/office/powerpoint/2010/main" val="1432034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One wrong</a:t>
            </a:r>
            <a:r>
              <a:rPr lang="en-GB" baseline="0" dirty="0" smtClean="0"/>
              <a:t> piece can change the whole way the cell responds to that gene.</a:t>
            </a:r>
            <a:endParaRPr lang="en-GB" dirty="0"/>
          </a:p>
        </p:txBody>
      </p:sp>
      <p:sp>
        <p:nvSpPr>
          <p:cNvPr id="4" name="Slide Number Placeholder 3"/>
          <p:cNvSpPr>
            <a:spLocks noGrp="1"/>
          </p:cNvSpPr>
          <p:nvPr>
            <p:ph type="sldNum" sz="quarter" idx="10"/>
          </p:nvPr>
        </p:nvSpPr>
        <p:spPr/>
        <p:txBody>
          <a:bodyPr/>
          <a:lstStyle/>
          <a:p>
            <a:fld id="{65B54ED6-E9D7-4E00-A71A-0921C8636739}" type="slidenum">
              <a:rPr lang="en-GB" smtClean="0"/>
              <a:t>4</a:t>
            </a:fld>
            <a:endParaRPr lang="en-GB"/>
          </a:p>
        </p:txBody>
      </p:sp>
    </p:spTree>
    <p:extLst>
      <p:ext uri="{BB962C8B-B14F-4D97-AF65-F5344CB8AC3E}">
        <p14:creationId xmlns:p14="http://schemas.microsoft.com/office/powerpoint/2010/main" val="15256786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B54ED6-E9D7-4E00-A71A-0921C8636739}" type="slidenum">
              <a:rPr lang="en-GB" smtClean="0"/>
              <a:t>5</a:t>
            </a:fld>
            <a:endParaRPr lang="en-GB"/>
          </a:p>
        </p:txBody>
      </p:sp>
    </p:spTree>
    <p:extLst>
      <p:ext uri="{BB962C8B-B14F-4D97-AF65-F5344CB8AC3E}">
        <p14:creationId xmlns:p14="http://schemas.microsoft.com/office/powerpoint/2010/main" val="37554660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make things easier, we can use punnet squares.</a:t>
            </a:r>
            <a:endParaRPr lang="en-GB" dirty="0"/>
          </a:p>
        </p:txBody>
      </p:sp>
      <p:sp>
        <p:nvSpPr>
          <p:cNvPr id="4" name="Slide Number Placeholder 3"/>
          <p:cNvSpPr>
            <a:spLocks noGrp="1"/>
          </p:cNvSpPr>
          <p:nvPr>
            <p:ph type="sldNum" sz="quarter" idx="10"/>
          </p:nvPr>
        </p:nvSpPr>
        <p:spPr/>
        <p:txBody>
          <a:bodyPr/>
          <a:lstStyle/>
          <a:p>
            <a:fld id="{65B54ED6-E9D7-4E00-A71A-0921C8636739}" type="slidenum">
              <a:rPr lang="en-GB" smtClean="0"/>
              <a:t>6</a:t>
            </a:fld>
            <a:endParaRPr lang="en-GB"/>
          </a:p>
        </p:txBody>
      </p:sp>
    </p:spTree>
    <p:extLst>
      <p:ext uri="{BB962C8B-B14F-4D97-AF65-F5344CB8AC3E}">
        <p14:creationId xmlns:p14="http://schemas.microsoft.com/office/powerpoint/2010/main" val="1885948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problem isn’t in the genes but the splitting of</a:t>
            </a:r>
            <a:r>
              <a:rPr lang="en-GB" baseline="0" dirty="0" smtClean="0"/>
              <a:t> the genes involved in the formation of the sex cells in the parents prior to the formation of the </a:t>
            </a:r>
            <a:r>
              <a:rPr lang="en-GB" baseline="0" dirty="0" err="1" smtClean="0"/>
              <a:t>fetus</a:t>
            </a:r>
            <a:r>
              <a:rPr lang="en-GB" baseline="0" dirty="0" smtClean="0"/>
              <a:t>.</a:t>
            </a:r>
            <a:endParaRPr lang="en-GB" dirty="0"/>
          </a:p>
        </p:txBody>
      </p:sp>
      <p:sp>
        <p:nvSpPr>
          <p:cNvPr id="4" name="Slide Number Placeholder 3"/>
          <p:cNvSpPr>
            <a:spLocks noGrp="1"/>
          </p:cNvSpPr>
          <p:nvPr>
            <p:ph type="sldNum" sz="quarter" idx="10"/>
          </p:nvPr>
        </p:nvSpPr>
        <p:spPr/>
        <p:txBody>
          <a:bodyPr/>
          <a:lstStyle/>
          <a:p>
            <a:fld id="{65B54ED6-E9D7-4E00-A71A-0921C8636739}" type="slidenum">
              <a:rPr lang="en-GB" smtClean="0"/>
              <a:t>7</a:t>
            </a:fld>
            <a:endParaRPr lang="en-GB"/>
          </a:p>
        </p:txBody>
      </p:sp>
    </p:spTree>
    <p:extLst>
      <p:ext uri="{BB962C8B-B14F-4D97-AF65-F5344CB8AC3E}">
        <p14:creationId xmlns:p14="http://schemas.microsoft.com/office/powerpoint/2010/main" val="3743283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Reason why</a:t>
            </a:r>
            <a:r>
              <a:rPr lang="en-GB" baseline="0" dirty="0" smtClean="0"/>
              <a:t> doctors ask if there is a history of heart disease or mental disease in the family.</a:t>
            </a:r>
            <a:endParaRPr lang="en-GB" dirty="0"/>
          </a:p>
        </p:txBody>
      </p:sp>
      <p:sp>
        <p:nvSpPr>
          <p:cNvPr id="4" name="Slide Number Placeholder 3"/>
          <p:cNvSpPr>
            <a:spLocks noGrp="1"/>
          </p:cNvSpPr>
          <p:nvPr>
            <p:ph type="sldNum" sz="quarter" idx="10"/>
          </p:nvPr>
        </p:nvSpPr>
        <p:spPr/>
        <p:txBody>
          <a:bodyPr/>
          <a:lstStyle/>
          <a:p>
            <a:fld id="{65B54ED6-E9D7-4E00-A71A-0921C8636739}" type="slidenum">
              <a:rPr lang="en-GB" smtClean="0"/>
              <a:t>8</a:t>
            </a:fld>
            <a:endParaRPr lang="en-GB"/>
          </a:p>
        </p:txBody>
      </p:sp>
    </p:spTree>
    <p:extLst>
      <p:ext uri="{BB962C8B-B14F-4D97-AF65-F5344CB8AC3E}">
        <p14:creationId xmlns:p14="http://schemas.microsoft.com/office/powerpoint/2010/main" val="40220467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Cancer research, knowing more is helpful. Only</a:t>
            </a:r>
            <a:r>
              <a:rPr lang="en-GB" baseline="0" dirty="0" smtClean="0"/>
              <a:t> good things come from researching.</a:t>
            </a:r>
            <a:endParaRPr lang="en-GB" dirty="0"/>
          </a:p>
        </p:txBody>
      </p:sp>
      <p:sp>
        <p:nvSpPr>
          <p:cNvPr id="4" name="Slide Number Placeholder 3"/>
          <p:cNvSpPr>
            <a:spLocks noGrp="1"/>
          </p:cNvSpPr>
          <p:nvPr>
            <p:ph type="sldNum" sz="quarter" idx="10"/>
          </p:nvPr>
        </p:nvSpPr>
        <p:spPr/>
        <p:txBody>
          <a:bodyPr/>
          <a:lstStyle/>
          <a:p>
            <a:fld id="{65B54ED6-E9D7-4E00-A71A-0921C8636739}" type="slidenum">
              <a:rPr lang="en-GB" smtClean="0"/>
              <a:t>9</a:t>
            </a:fld>
            <a:endParaRPr lang="en-GB"/>
          </a:p>
        </p:txBody>
      </p:sp>
    </p:spTree>
    <p:extLst>
      <p:ext uri="{BB962C8B-B14F-4D97-AF65-F5344CB8AC3E}">
        <p14:creationId xmlns:p14="http://schemas.microsoft.com/office/powerpoint/2010/main" val="3388227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err="1" smtClean="0">
                <a:solidFill>
                  <a:schemeClr val="tx1"/>
                </a:solidFill>
                <a:effectLst/>
                <a:latin typeface="+mn-lt"/>
                <a:ea typeface="+mn-ea"/>
                <a:cs typeface="+mn-cs"/>
              </a:rPr>
              <a:t>Pompe</a:t>
            </a:r>
            <a:r>
              <a:rPr lang="en-US" sz="1200" b="0" i="0" kern="1200" dirty="0" smtClean="0">
                <a:solidFill>
                  <a:schemeClr val="tx1"/>
                </a:solidFill>
                <a:effectLst/>
                <a:latin typeface="+mn-lt"/>
                <a:ea typeface="+mn-ea"/>
                <a:cs typeface="+mn-cs"/>
              </a:rPr>
              <a:t> disease is a rare genetic disorder that often affects babies at birth, disabling the heart and skeletal muscles and causing seizures. Without medical treatment, most infants die of heart failure by their first birthday. Enzyme replacement therapy, if started early, can add years to a child's life.</a:t>
            </a:r>
          </a:p>
          <a:p>
            <a:r>
              <a:rPr lang="en-US" sz="1200" b="0" i="0" kern="1200" dirty="0" err="1" smtClean="0">
                <a:solidFill>
                  <a:schemeClr val="tx1"/>
                </a:solidFill>
                <a:effectLst/>
                <a:latin typeface="+mn-lt"/>
                <a:ea typeface="+mn-ea"/>
                <a:cs typeface="+mn-cs"/>
              </a:rPr>
              <a:t>Kingsmore</a:t>
            </a:r>
            <a:r>
              <a:rPr lang="en-US" sz="1200" b="0" i="0" kern="1200" dirty="0" smtClean="0">
                <a:solidFill>
                  <a:schemeClr val="tx1"/>
                </a:solidFill>
                <a:effectLst/>
                <a:latin typeface="+mn-lt"/>
                <a:ea typeface="+mn-ea"/>
                <a:cs typeface="+mn-cs"/>
              </a:rPr>
              <a:t> and his team have developed new software designed to cut this critical diagnosis time to two days, down from four to six weeks. </a:t>
            </a:r>
          </a:p>
          <a:p>
            <a:r>
              <a:rPr lang="en-US" sz="1200" b="0" i="0" kern="1200" dirty="0" smtClean="0">
                <a:solidFill>
                  <a:schemeClr val="tx1"/>
                </a:solidFill>
                <a:effectLst/>
                <a:latin typeface="+mn-lt"/>
                <a:ea typeface="+mn-ea"/>
                <a:cs typeface="+mn-cs"/>
              </a:rPr>
              <a:t>"It will do a good job for a few thousand genes, and it will do a good job in a percentage of children," Bick said. "But it's still important to go deeper when it fails to yield an answer.“</a:t>
            </a:r>
          </a:p>
          <a:p>
            <a:endParaRPr lang="en-US"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 more we learn the closer we get to the solution not only to that particular illness being studied but it can solve problems in other illnesses.</a:t>
            </a:r>
          </a:p>
          <a:p>
            <a:endParaRPr lang="en-GB" dirty="0"/>
          </a:p>
        </p:txBody>
      </p:sp>
      <p:sp>
        <p:nvSpPr>
          <p:cNvPr id="4" name="Slide Number Placeholder 3"/>
          <p:cNvSpPr>
            <a:spLocks noGrp="1"/>
          </p:cNvSpPr>
          <p:nvPr>
            <p:ph type="sldNum" sz="quarter" idx="10"/>
          </p:nvPr>
        </p:nvSpPr>
        <p:spPr/>
        <p:txBody>
          <a:bodyPr/>
          <a:lstStyle/>
          <a:p>
            <a:fld id="{65B54ED6-E9D7-4E00-A71A-0921C8636739}" type="slidenum">
              <a:rPr lang="en-GB" smtClean="0"/>
              <a:t>10</a:t>
            </a:fld>
            <a:endParaRPr lang="en-GB"/>
          </a:p>
        </p:txBody>
      </p:sp>
    </p:spTree>
    <p:extLst>
      <p:ext uri="{BB962C8B-B14F-4D97-AF65-F5344CB8AC3E}">
        <p14:creationId xmlns:p14="http://schemas.microsoft.com/office/powerpoint/2010/main" val="2590749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C39F2126-874B-413F-B60B-DFCBDE2CBA14}" type="datetime1">
              <a:rPr lang="en-GB" smtClean="0"/>
              <a:t>11/01/2013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B70683-5532-4B2B-8F1E-B2F119FF0ABF}" type="slidenum">
              <a:rPr lang="en-GB" smtClean="0"/>
              <a:t>‹#›</a:t>
            </a:fld>
            <a:endParaRPr lang="en-GB"/>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6C1317-95E0-4C9F-88EE-6F0F3DA5EB93}" type="datetime1">
              <a:rPr lang="en-GB" smtClean="0"/>
              <a:t>11/01/2013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B70683-5532-4B2B-8F1E-B2F119FF0ABF}"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02B24F-9ADD-4745-80C5-DAB02636B819}" type="datetime1">
              <a:rPr lang="en-GB" smtClean="0"/>
              <a:t>11/01/2013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B70683-5532-4B2B-8F1E-B2F119FF0ABF}"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477666-5C5E-442B-8543-7E717AC40A10}" type="datetime1">
              <a:rPr lang="en-GB" smtClean="0"/>
              <a:t>11/01/2013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8B70683-5532-4B2B-8F1E-B2F119FF0ABF}"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D2F93E6C-34D9-4995-A7EA-A53CBE3E1B87}" type="datetime1">
              <a:rPr lang="en-GB" smtClean="0"/>
              <a:t>11/01/2013</a:t>
            </a:fld>
            <a:endParaRPr lang="en-GB"/>
          </a:p>
        </p:txBody>
      </p:sp>
      <p:sp>
        <p:nvSpPr>
          <p:cNvPr id="91" name="Footer Placeholder 90"/>
          <p:cNvSpPr>
            <a:spLocks noGrp="1"/>
          </p:cNvSpPr>
          <p:nvPr>
            <p:ph type="ftr" sz="quarter" idx="11"/>
          </p:nvPr>
        </p:nvSpPr>
        <p:spPr/>
        <p:txBody>
          <a:bodyPr/>
          <a:lstStyle/>
          <a:p>
            <a:endParaRPr lang="en-GB"/>
          </a:p>
        </p:txBody>
      </p:sp>
      <p:sp>
        <p:nvSpPr>
          <p:cNvPr id="92" name="Slide Number Placeholder 91"/>
          <p:cNvSpPr>
            <a:spLocks noGrp="1"/>
          </p:cNvSpPr>
          <p:nvPr>
            <p:ph type="sldNum" sz="quarter" idx="12"/>
          </p:nvPr>
        </p:nvSpPr>
        <p:spPr/>
        <p:txBody>
          <a:bodyPr/>
          <a:lstStyle/>
          <a:p>
            <a:fld id="{98B70683-5532-4B2B-8F1E-B2F119FF0ABF}"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D7911F-7173-4E69-B1D8-300A166A4977}" type="datetime1">
              <a:rPr lang="en-GB" smtClean="0"/>
              <a:t>11/01/2013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B70683-5532-4B2B-8F1E-B2F119FF0ABF}"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5922F-2750-42E9-95C6-75EB43BFBEE5}" type="datetime1">
              <a:rPr lang="en-GB" smtClean="0"/>
              <a:t>11/01/2013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8B70683-5532-4B2B-8F1E-B2F119FF0ABF}"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9BDFB-5C53-4765-99D3-44A060549DE6}" type="datetime1">
              <a:rPr lang="en-GB" smtClean="0"/>
              <a:t>11/01/2013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8B70683-5532-4B2B-8F1E-B2F119FF0ABF}"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87292-1341-453D-A73A-8365F590AE7D}" type="datetime1">
              <a:rPr lang="en-GB" smtClean="0"/>
              <a:t>11/01/2013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8B70683-5532-4B2B-8F1E-B2F119FF0ABF}"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D11B0D-38B5-482D-A428-C060CCFD4217}" type="datetime1">
              <a:rPr lang="en-GB" smtClean="0"/>
              <a:t>11/01/2013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B70683-5532-4B2B-8F1E-B2F119FF0ABF}" type="slidenum">
              <a:rPr lang="en-GB" smtClean="0"/>
              <a:t>‹#›</a:t>
            </a:fld>
            <a:endParaRPr lang="en-GB"/>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9883A287-AD18-49E1-8387-0A9573C94E03}" type="datetime1">
              <a:rPr lang="en-GB" smtClean="0"/>
              <a:t>11/01/2013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8B70683-5532-4B2B-8F1E-B2F119FF0ABF}" type="slidenum">
              <a:rPr lang="en-GB" smtClean="0"/>
              <a:t>‹#›</a:t>
            </a:fld>
            <a:endParaRPr lang="en-GB"/>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B98979B-F9A2-4ED4-AAFB-0D9592F480FB}" type="datetime1">
              <a:rPr lang="en-GB" smtClean="0"/>
              <a:t>11/01/2013</a:t>
            </a:fld>
            <a:endParaRPr lang="en-GB"/>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98B70683-5532-4B2B-8F1E-B2F119FF0ABF}"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microsoft.com/office/2007/relationships/hdphoto" Target="../media/hdphoto1.wdp"/><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Genetic Diseases</a:t>
            </a:r>
            <a:endParaRPr lang="en-GB" dirty="0"/>
          </a:p>
        </p:txBody>
      </p:sp>
      <p:sp>
        <p:nvSpPr>
          <p:cNvPr id="3" name="Subtitle 2"/>
          <p:cNvSpPr>
            <a:spLocks noGrp="1"/>
          </p:cNvSpPr>
          <p:nvPr>
            <p:ph type="subTitle" idx="1"/>
          </p:nvPr>
        </p:nvSpPr>
        <p:spPr/>
        <p:txBody>
          <a:bodyPr/>
          <a:lstStyle/>
          <a:p>
            <a:r>
              <a:rPr lang="en-GB" dirty="0" smtClean="0"/>
              <a:t>How they are caused and why they can be beneficial</a:t>
            </a:r>
            <a:endParaRPr lang="en-GB" dirty="0"/>
          </a:p>
        </p:txBody>
      </p:sp>
    </p:spTree>
    <p:extLst>
      <p:ext uri="{BB962C8B-B14F-4D97-AF65-F5344CB8AC3E}">
        <p14:creationId xmlns:p14="http://schemas.microsoft.com/office/powerpoint/2010/main" val="109164326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Research (contd.)</a:t>
            </a:r>
            <a:endParaRPr lang="en-GB" dirty="0"/>
          </a:p>
        </p:txBody>
      </p:sp>
      <p:sp>
        <p:nvSpPr>
          <p:cNvPr id="3" name="Content Placeholder 2"/>
          <p:cNvSpPr>
            <a:spLocks noGrp="1"/>
          </p:cNvSpPr>
          <p:nvPr>
            <p:ph idx="1"/>
          </p:nvPr>
        </p:nvSpPr>
        <p:spPr/>
        <p:txBody>
          <a:bodyPr anchor="ctr">
            <a:normAutofit lnSpcReduction="10000"/>
          </a:bodyPr>
          <a:lstStyle/>
          <a:p>
            <a:r>
              <a:rPr lang="en-GB" dirty="0" smtClean="0"/>
              <a:t>In </a:t>
            </a:r>
            <a:r>
              <a:rPr lang="en-GB" dirty="0"/>
              <a:t>O</a:t>
            </a:r>
            <a:r>
              <a:rPr lang="en-GB" dirty="0" smtClean="0"/>
              <a:t>ctober 2012 a rapid way to test for genetic disorder in new-borns was achieved. There are certain diseases, like the </a:t>
            </a:r>
            <a:r>
              <a:rPr lang="en-GB" dirty="0" err="1" smtClean="0"/>
              <a:t>Pompe</a:t>
            </a:r>
            <a:r>
              <a:rPr lang="en-GB" dirty="0" smtClean="0"/>
              <a:t> disease, which are life-threatening to a new-born and the faster the doctors administer treatment, the disorder’s severity will decrease significantly. </a:t>
            </a:r>
          </a:p>
          <a:p>
            <a:r>
              <a:rPr lang="en-GB" dirty="0" smtClean="0"/>
              <a:t>The several weeks it takes to find the mutated gene and give treatment is too long for a time-frame which makes sense when a baby has a life-threatening disease.</a:t>
            </a:r>
          </a:p>
          <a:p>
            <a:r>
              <a:rPr lang="en-GB" dirty="0" smtClean="0"/>
              <a:t>This new software design is made to pinpoint the possible mutated genes by simply having the symptoms. Narrowing the list of variants allows immediate treatments which can be critical for a new-born.</a:t>
            </a:r>
          </a:p>
        </p:txBody>
      </p:sp>
      <p:sp>
        <p:nvSpPr>
          <p:cNvPr id="4" name="Slide Number Placeholder 3"/>
          <p:cNvSpPr>
            <a:spLocks noGrp="1"/>
          </p:cNvSpPr>
          <p:nvPr>
            <p:ph type="sldNum" sz="quarter" idx="12"/>
          </p:nvPr>
        </p:nvSpPr>
        <p:spPr/>
        <p:txBody>
          <a:bodyPr/>
          <a:lstStyle/>
          <a:p>
            <a:fld id="{98B70683-5532-4B2B-8F1E-B2F119FF0ABF}" type="slidenum">
              <a:rPr lang="en-GB" smtClean="0"/>
              <a:t>10</a:t>
            </a:fld>
            <a:endParaRPr lang="en-GB"/>
          </a:p>
        </p:txBody>
      </p:sp>
    </p:spTree>
    <p:extLst>
      <p:ext uri="{BB962C8B-B14F-4D97-AF65-F5344CB8AC3E}">
        <p14:creationId xmlns:p14="http://schemas.microsoft.com/office/powerpoint/2010/main" val="539130420"/>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kind of genetic disease?</a:t>
            </a:r>
            <a:endParaRPr lang="en-GB" dirty="0"/>
          </a:p>
        </p:txBody>
      </p:sp>
      <p:sp>
        <p:nvSpPr>
          <p:cNvPr id="3" name="Content Placeholder 2"/>
          <p:cNvSpPr>
            <a:spLocks noGrp="1"/>
          </p:cNvSpPr>
          <p:nvPr>
            <p:ph idx="1"/>
          </p:nvPr>
        </p:nvSpPr>
        <p:spPr/>
        <p:txBody>
          <a:bodyPr>
            <a:normAutofit/>
          </a:bodyPr>
          <a:lstStyle/>
          <a:p>
            <a:r>
              <a:rPr lang="en-GB" dirty="0" smtClean="0"/>
              <a:t>Can be of two kinds:</a:t>
            </a:r>
          </a:p>
          <a:p>
            <a:pPr lvl="1"/>
            <a:r>
              <a:rPr lang="en-GB" dirty="0" smtClean="0"/>
              <a:t>Caused by </a:t>
            </a:r>
            <a:r>
              <a:rPr lang="en-GB" b="1" dirty="0" smtClean="0"/>
              <a:t>environmental factors</a:t>
            </a:r>
          </a:p>
          <a:p>
            <a:pPr lvl="1"/>
            <a:r>
              <a:rPr lang="en-GB" b="1" dirty="0" smtClean="0"/>
              <a:t>Hereditary</a:t>
            </a:r>
          </a:p>
          <a:p>
            <a:r>
              <a:rPr lang="en-GB" dirty="0" smtClean="0"/>
              <a:t>Genetic disease by environmental factors includes cancer due to the cells undergoing </a:t>
            </a:r>
            <a:r>
              <a:rPr lang="en-GB" b="1" dirty="0" smtClean="0"/>
              <a:t>mutations</a:t>
            </a:r>
            <a:r>
              <a:rPr lang="en-GB" dirty="0" smtClean="0"/>
              <a:t> in its DNA by exposure to certain chemicals e.g. asbestos and cigarette smoke.</a:t>
            </a:r>
          </a:p>
          <a:p>
            <a:r>
              <a:rPr lang="en-GB" dirty="0" smtClean="0"/>
              <a:t>Mutations can also occur at random hence why some cancers are not known to be caused by specific compounds.</a:t>
            </a:r>
          </a:p>
          <a:p>
            <a:r>
              <a:rPr lang="en-GB" dirty="0" smtClean="0"/>
              <a:t>Hereditary diseases are caused by a bad combination of genes from the parents.</a:t>
            </a:r>
          </a:p>
        </p:txBody>
      </p:sp>
      <p:sp>
        <p:nvSpPr>
          <p:cNvPr id="4" name="Slide Number Placeholder 3"/>
          <p:cNvSpPr>
            <a:spLocks noGrp="1"/>
          </p:cNvSpPr>
          <p:nvPr>
            <p:ph type="sldNum" sz="quarter" idx="12"/>
          </p:nvPr>
        </p:nvSpPr>
        <p:spPr/>
        <p:txBody>
          <a:bodyPr/>
          <a:lstStyle/>
          <a:p>
            <a:fld id="{98B70683-5532-4B2B-8F1E-B2F119FF0ABF}" type="slidenum">
              <a:rPr lang="en-GB" smtClean="0"/>
              <a:t>2</a:t>
            </a:fld>
            <a:endParaRPr lang="en-GB"/>
          </a:p>
        </p:txBody>
      </p:sp>
    </p:spTree>
    <p:extLst>
      <p:ext uri="{BB962C8B-B14F-4D97-AF65-F5344CB8AC3E}">
        <p14:creationId xmlns:p14="http://schemas.microsoft.com/office/powerpoint/2010/main" val="292678844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Basics About Genes</a:t>
            </a:r>
            <a:endParaRPr lang="en-GB" dirty="0"/>
          </a:p>
        </p:txBody>
      </p:sp>
      <p:sp>
        <p:nvSpPr>
          <p:cNvPr id="3" name="Content Placeholder 2"/>
          <p:cNvSpPr>
            <a:spLocks noGrp="1"/>
          </p:cNvSpPr>
          <p:nvPr>
            <p:ph sz="half" idx="1"/>
          </p:nvPr>
        </p:nvSpPr>
        <p:spPr/>
        <p:txBody>
          <a:bodyPr/>
          <a:lstStyle/>
          <a:p>
            <a:endParaRPr lang="en-GB" dirty="0"/>
          </a:p>
        </p:txBody>
      </p:sp>
      <p:sp>
        <p:nvSpPr>
          <p:cNvPr id="6" name="Content Placeholder 5"/>
          <p:cNvSpPr>
            <a:spLocks noGrp="1"/>
          </p:cNvSpPr>
          <p:nvPr>
            <p:ph sz="half" idx="2"/>
          </p:nvPr>
        </p:nvSpPr>
        <p:spPr/>
        <p:txBody>
          <a:bodyPr/>
          <a:lstStyle/>
          <a:p>
            <a:r>
              <a:rPr lang="en-GB" dirty="0"/>
              <a:t>Every cell has 23 PAIRS of CHROMOSOMES. </a:t>
            </a:r>
            <a:r>
              <a:rPr lang="en-GB" dirty="0" smtClean="0"/>
              <a:t>(Each </a:t>
            </a:r>
            <a:r>
              <a:rPr lang="en-GB" dirty="0"/>
              <a:t>pair has two </a:t>
            </a:r>
            <a:r>
              <a:rPr lang="en-GB" dirty="0" smtClean="0"/>
              <a:t>chromosomes).</a:t>
            </a:r>
            <a:endParaRPr lang="en-GB" dirty="0"/>
          </a:p>
          <a:p>
            <a:r>
              <a:rPr lang="en-GB" dirty="0"/>
              <a:t>Chromosomes are made up of tightly wound DNA.</a:t>
            </a:r>
          </a:p>
          <a:p>
            <a:r>
              <a:rPr lang="en-GB" dirty="0"/>
              <a:t>What makes up the DNA </a:t>
            </a:r>
            <a:r>
              <a:rPr lang="en-GB"/>
              <a:t>decides </a:t>
            </a:r>
            <a:r>
              <a:rPr lang="en-GB" smtClean="0"/>
              <a:t>who </a:t>
            </a:r>
            <a:r>
              <a:rPr lang="en-GB" dirty="0"/>
              <a:t>we are</a:t>
            </a:r>
          </a:p>
          <a:p>
            <a:endParaRPr lang="en-GB" dirty="0"/>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475656" y="1340768"/>
            <a:ext cx="1800200" cy="5117711"/>
          </a:xfrm>
          <a:prstGeom prst="rect">
            <a:avLst/>
          </a:prstGeom>
          <a:noFill/>
          <a:ln>
            <a:noFill/>
          </a:ln>
          <a:effectLst/>
        </p:spPr>
      </p:pic>
      <p:sp>
        <p:nvSpPr>
          <p:cNvPr id="7" name="Slide Number Placeholder 6"/>
          <p:cNvSpPr>
            <a:spLocks noGrp="1"/>
          </p:cNvSpPr>
          <p:nvPr>
            <p:ph type="sldNum" sz="quarter" idx="12"/>
          </p:nvPr>
        </p:nvSpPr>
        <p:spPr/>
        <p:txBody>
          <a:bodyPr/>
          <a:lstStyle/>
          <a:p>
            <a:fld id="{98B70683-5532-4B2B-8F1E-B2F119FF0ABF}" type="slidenum">
              <a:rPr lang="en-GB" smtClean="0"/>
              <a:t>3</a:t>
            </a:fld>
            <a:endParaRPr lang="en-GB"/>
          </a:p>
        </p:txBody>
      </p:sp>
    </p:spTree>
    <p:extLst>
      <p:ext uri="{BB962C8B-B14F-4D97-AF65-F5344CB8AC3E}">
        <p14:creationId xmlns:p14="http://schemas.microsoft.com/office/powerpoint/2010/main" val="1412481385"/>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Basics About Genes (contd.)</a:t>
            </a:r>
            <a:endParaRPr lang="en-GB" dirty="0"/>
          </a:p>
        </p:txBody>
      </p:sp>
      <p:sp>
        <p:nvSpPr>
          <p:cNvPr id="3" name="Content Placeholder 2"/>
          <p:cNvSpPr>
            <a:spLocks noGrp="1"/>
          </p:cNvSpPr>
          <p:nvPr>
            <p:ph idx="1"/>
          </p:nvPr>
        </p:nvSpPr>
        <p:spPr/>
        <p:txBody>
          <a:bodyPr anchor="ctr"/>
          <a:lstStyle/>
          <a:p>
            <a:r>
              <a:rPr lang="en-GB" dirty="0" smtClean="0"/>
              <a:t>Different sections of the DNA code for different things. Each section is called a </a:t>
            </a:r>
            <a:r>
              <a:rPr lang="en-GB" b="1" dirty="0" smtClean="0"/>
              <a:t>gene</a:t>
            </a:r>
            <a:r>
              <a:rPr lang="en-GB" dirty="0" smtClean="0"/>
              <a:t>.</a:t>
            </a:r>
          </a:p>
          <a:p>
            <a:r>
              <a:rPr lang="en-GB" dirty="0"/>
              <a:t>Genes aren’t randomly placed but it </a:t>
            </a:r>
            <a:r>
              <a:rPr lang="en-GB" dirty="0" smtClean="0"/>
              <a:t>is </a:t>
            </a:r>
            <a:r>
              <a:rPr lang="en-GB" dirty="0"/>
              <a:t>known that a certain chromosome has those </a:t>
            </a:r>
            <a:r>
              <a:rPr lang="en-GB" dirty="0" smtClean="0"/>
              <a:t>specific types of </a:t>
            </a:r>
            <a:r>
              <a:rPr lang="en-GB" dirty="0"/>
              <a:t>genes</a:t>
            </a:r>
            <a:r>
              <a:rPr lang="en-GB" dirty="0" smtClean="0"/>
              <a:t>.</a:t>
            </a:r>
            <a:endParaRPr lang="en-GB" dirty="0"/>
          </a:p>
          <a:p>
            <a:r>
              <a:rPr lang="en-GB" dirty="0" smtClean="0"/>
              <a:t>Chromosomes match up with the chromosome having the same type genes.</a:t>
            </a:r>
          </a:p>
          <a:p>
            <a:r>
              <a:rPr lang="en-GB" dirty="0" smtClean="0"/>
              <a:t>E.g. the chromosome which has the gene for eye colour (amongst other genes) will match up with the other chromosome that has the gene for eye colour and form a pair.</a:t>
            </a:r>
            <a:endParaRPr lang="en-GB" dirty="0"/>
          </a:p>
        </p:txBody>
      </p:sp>
      <p:sp>
        <p:nvSpPr>
          <p:cNvPr id="4" name="Slide Number Placeholder 3"/>
          <p:cNvSpPr>
            <a:spLocks noGrp="1"/>
          </p:cNvSpPr>
          <p:nvPr>
            <p:ph type="sldNum" sz="quarter" idx="12"/>
          </p:nvPr>
        </p:nvSpPr>
        <p:spPr/>
        <p:txBody>
          <a:bodyPr/>
          <a:lstStyle/>
          <a:p>
            <a:fld id="{98B70683-5532-4B2B-8F1E-B2F119FF0ABF}" type="slidenum">
              <a:rPr lang="en-GB" smtClean="0"/>
              <a:t>4</a:t>
            </a:fld>
            <a:endParaRPr lang="en-GB"/>
          </a:p>
        </p:txBody>
      </p:sp>
    </p:spTree>
    <p:extLst>
      <p:ext uri="{BB962C8B-B14F-4D97-AF65-F5344CB8AC3E}">
        <p14:creationId xmlns:p14="http://schemas.microsoft.com/office/powerpoint/2010/main" val="482751317"/>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Carrier or Not?</a:t>
            </a:r>
            <a:endParaRPr lang="en-GB" dirty="0"/>
          </a:p>
        </p:txBody>
      </p:sp>
      <p:sp>
        <p:nvSpPr>
          <p:cNvPr id="3" name="Content Placeholder 2"/>
          <p:cNvSpPr>
            <a:spLocks noGrp="1"/>
          </p:cNvSpPr>
          <p:nvPr>
            <p:ph idx="1"/>
          </p:nvPr>
        </p:nvSpPr>
        <p:spPr/>
        <p:txBody>
          <a:bodyPr anchor="ctr">
            <a:normAutofit lnSpcReduction="10000"/>
          </a:bodyPr>
          <a:lstStyle/>
          <a:p>
            <a:r>
              <a:rPr lang="en-GB" dirty="0" smtClean="0"/>
              <a:t>A </a:t>
            </a:r>
            <a:r>
              <a:rPr lang="en-GB" b="1" dirty="0" smtClean="0"/>
              <a:t>defective</a:t>
            </a:r>
            <a:r>
              <a:rPr lang="en-GB" dirty="0" smtClean="0"/>
              <a:t> gene is one which has it’s sequence not completely right so it doesn’t code well but it is still recognised by the body as one of its own.</a:t>
            </a:r>
          </a:p>
          <a:p>
            <a:r>
              <a:rPr lang="en-GB" dirty="0" smtClean="0"/>
              <a:t>In the case of some hereditary diseases, a person is considered a </a:t>
            </a:r>
            <a:r>
              <a:rPr lang="en-GB" b="1" dirty="0" smtClean="0"/>
              <a:t>carrier</a:t>
            </a:r>
            <a:r>
              <a:rPr lang="en-GB" dirty="0" smtClean="0"/>
              <a:t> when the chromosome pair has a defective gene on one chromosome and a normal gene on the other and yet the person doesn’t show signs of the illness</a:t>
            </a:r>
            <a:r>
              <a:rPr lang="en-GB" dirty="0"/>
              <a:t>. Not all illnesses can have a carrier</a:t>
            </a:r>
            <a:r>
              <a:rPr lang="en-GB" dirty="0" smtClean="0"/>
              <a:t>.</a:t>
            </a:r>
          </a:p>
          <a:p>
            <a:r>
              <a:rPr lang="en-GB" dirty="0" smtClean="0"/>
              <a:t>When </a:t>
            </a:r>
            <a:r>
              <a:rPr lang="en-GB" dirty="0"/>
              <a:t>a </a:t>
            </a:r>
            <a:r>
              <a:rPr lang="en-GB" dirty="0" err="1"/>
              <a:t>fetus</a:t>
            </a:r>
            <a:r>
              <a:rPr lang="en-GB" dirty="0"/>
              <a:t> is formed, it will have </a:t>
            </a:r>
            <a:r>
              <a:rPr lang="en-GB" b="1" dirty="0"/>
              <a:t>half</a:t>
            </a:r>
            <a:r>
              <a:rPr lang="en-GB" dirty="0"/>
              <a:t> of its chromosome from the father, the </a:t>
            </a:r>
            <a:r>
              <a:rPr lang="en-GB" b="1" dirty="0"/>
              <a:t>other half </a:t>
            </a:r>
            <a:r>
              <a:rPr lang="en-GB" dirty="0"/>
              <a:t>from the mother. </a:t>
            </a:r>
            <a:r>
              <a:rPr lang="en-GB" dirty="0" smtClean="0"/>
              <a:t>Knowing if the parents are carriers can determine the chances of the child being affected or not.</a:t>
            </a:r>
            <a:endParaRPr lang="en-GB" dirty="0"/>
          </a:p>
        </p:txBody>
      </p:sp>
      <p:sp>
        <p:nvSpPr>
          <p:cNvPr id="4" name="Slide Number Placeholder 3"/>
          <p:cNvSpPr>
            <a:spLocks noGrp="1"/>
          </p:cNvSpPr>
          <p:nvPr>
            <p:ph type="sldNum" sz="quarter" idx="12"/>
          </p:nvPr>
        </p:nvSpPr>
        <p:spPr/>
        <p:txBody>
          <a:bodyPr/>
          <a:lstStyle/>
          <a:p>
            <a:fld id="{98B70683-5532-4B2B-8F1E-B2F119FF0ABF}" type="slidenum">
              <a:rPr lang="en-GB" smtClean="0"/>
              <a:t>5</a:t>
            </a:fld>
            <a:endParaRPr lang="en-GB"/>
          </a:p>
        </p:txBody>
      </p:sp>
    </p:spTree>
    <p:extLst>
      <p:ext uri="{BB962C8B-B14F-4D97-AF65-F5344CB8AC3E}">
        <p14:creationId xmlns:p14="http://schemas.microsoft.com/office/powerpoint/2010/main" val="36536670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chor="ctr"/>
          <a:lstStyle/>
          <a:p>
            <a:r>
              <a:rPr lang="en-GB" dirty="0" smtClean="0"/>
              <a:t>Carrier or Not? (contd.)</a:t>
            </a:r>
            <a:endParaRPr lang="en-GB" dirty="0"/>
          </a:p>
        </p:txBody>
      </p:sp>
      <p:sp>
        <p:nvSpPr>
          <p:cNvPr id="3" name="Content Placeholder 2"/>
          <p:cNvSpPr>
            <a:spLocks noGrp="1"/>
          </p:cNvSpPr>
          <p:nvPr>
            <p:ph idx="1"/>
          </p:nvPr>
        </p:nvSpPr>
        <p:spPr/>
        <p:txBody>
          <a:bodyPr anchor="ctr">
            <a:normAutofit/>
          </a:bodyPr>
          <a:lstStyle/>
          <a:p>
            <a:endParaRPr lang="en-GB" dirty="0" smtClean="0"/>
          </a:p>
          <a:p>
            <a:r>
              <a:rPr lang="en-GB" dirty="0" smtClean="0"/>
              <a:t>Taking the example of </a:t>
            </a:r>
            <a:r>
              <a:rPr lang="en-GB" b="1" dirty="0" smtClean="0"/>
              <a:t>cystic fibrosis </a:t>
            </a:r>
            <a:r>
              <a:rPr lang="en-GB" dirty="0" smtClean="0"/>
              <a:t>where </a:t>
            </a:r>
            <a:r>
              <a:rPr lang="en-GB" b="1" dirty="0" smtClean="0"/>
              <a:t>both</a:t>
            </a:r>
            <a:r>
              <a:rPr lang="en-GB" dirty="0" smtClean="0"/>
              <a:t> genes need to be defective to take effect, these are the following possibilities:</a:t>
            </a:r>
            <a:endParaRPr lang="en-GB" dirty="0"/>
          </a:p>
          <a:p>
            <a:r>
              <a:rPr lang="en-GB" dirty="0" smtClean="0"/>
              <a:t>If </a:t>
            </a:r>
            <a:r>
              <a:rPr lang="en-GB" dirty="0"/>
              <a:t>one of the parents is a carrier, there is a </a:t>
            </a:r>
            <a:r>
              <a:rPr lang="en-GB" dirty="0" smtClean="0"/>
              <a:t>50% chance the baby will a carrier and a 50% chance it will completely healthy.</a:t>
            </a:r>
          </a:p>
          <a:p>
            <a:r>
              <a:rPr lang="en-GB" dirty="0" smtClean="0"/>
              <a:t>If both parents are carriers for the same disease the baby will have 25% chance it will be affected, 50 % chance it will be a carrier and 25 % chance it will completely healthy.</a:t>
            </a:r>
            <a:endParaRPr lang="en-GB" dirty="0"/>
          </a:p>
          <a:p>
            <a:pPr marL="0" indent="0">
              <a:buNone/>
            </a:pPr>
            <a:endParaRPr lang="en-GB" dirty="0"/>
          </a:p>
        </p:txBody>
      </p:sp>
      <p:sp>
        <p:nvSpPr>
          <p:cNvPr id="10" name="Slide Number Placeholder 9"/>
          <p:cNvSpPr>
            <a:spLocks noGrp="1"/>
          </p:cNvSpPr>
          <p:nvPr>
            <p:ph type="sldNum" sz="quarter" idx="12"/>
          </p:nvPr>
        </p:nvSpPr>
        <p:spPr/>
        <p:txBody>
          <a:bodyPr/>
          <a:lstStyle/>
          <a:p>
            <a:fld id="{98B70683-5532-4B2B-8F1E-B2F119FF0ABF}" type="slidenum">
              <a:rPr lang="en-GB" smtClean="0"/>
              <a:t>6</a:t>
            </a:fld>
            <a:endParaRPr lang="en-GB"/>
          </a:p>
        </p:txBody>
      </p:sp>
    </p:spTree>
    <p:extLst>
      <p:ext uri="{BB962C8B-B14F-4D97-AF65-F5344CB8AC3E}">
        <p14:creationId xmlns:p14="http://schemas.microsoft.com/office/powerpoint/2010/main" val="3787803941"/>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Reasons</a:t>
            </a:r>
            <a:endParaRPr lang="en-GB" dirty="0"/>
          </a:p>
        </p:txBody>
      </p:sp>
      <p:sp>
        <p:nvSpPr>
          <p:cNvPr id="3" name="Content Placeholder 2"/>
          <p:cNvSpPr>
            <a:spLocks noGrp="1"/>
          </p:cNvSpPr>
          <p:nvPr>
            <p:ph idx="1"/>
          </p:nvPr>
        </p:nvSpPr>
        <p:spPr/>
        <p:txBody>
          <a:bodyPr anchor="ctr">
            <a:normAutofit/>
          </a:bodyPr>
          <a:lstStyle/>
          <a:p>
            <a:r>
              <a:rPr lang="en-GB" dirty="0"/>
              <a:t>Bad pairing of genes is not always the reason. </a:t>
            </a:r>
            <a:r>
              <a:rPr lang="en-GB" b="1" dirty="0"/>
              <a:t>Down Syndrome </a:t>
            </a:r>
            <a:r>
              <a:rPr lang="en-GB" dirty="0"/>
              <a:t>is caused by having a “pair” with 3 chromosomes instead of 2. Therefore an </a:t>
            </a:r>
            <a:r>
              <a:rPr lang="en-GB" b="1" dirty="0"/>
              <a:t>extra chromosome </a:t>
            </a:r>
            <a:r>
              <a:rPr lang="en-GB" dirty="0"/>
              <a:t>is present in the cell causing the body to respond in a different way.</a:t>
            </a:r>
          </a:p>
          <a:p>
            <a:r>
              <a:rPr lang="en-GB" dirty="0" smtClean="0"/>
              <a:t>Colour-blindness involves the sex chromosomes X and Y. The gene which may or may not be defective is </a:t>
            </a:r>
            <a:r>
              <a:rPr lang="en-GB" b="1" dirty="0" smtClean="0"/>
              <a:t>only</a:t>
            </a:r>
            <a:r>
              <a:rPr lang="en-GB" dirty="0" smtClean="0"/>
              <a:t> found on the X chromosome, so if that gene is defective there is nothing in the Y chromosome to work against it and so the male can never be a carrier and will always be affected if such a defective gene is present</a:t>
            </a:r>
            <a:r>
              <a:rPr lang="en-GB" dirty="0"/>
              <a:t>. </a:t>
            </a:r>
            <a:endParaRPr lang="en-GB" dirty="0" smtClean="0"/>
          </a:p>
        </p:txBody>
      </p:sp>
      <p:sp>
        <p:nvSpPr>
          <p:cNvPr id="4" name="Slide Number Placeholder 3"/>
          <p:cNvSpPr>
            <a:spLocks noGrp="1"/>
          </p:cNvSpPr>
          <p:nvPr>
            <p:ph type="sldNum" sz="quarter" idx="12"/>
          </p:nvPr>
        </p:nvSpPr>
        <p:spPr/>
        <p:txBody>
          <a:bodyPr/>
          <a:lstStyle/>
          <a:p>
            <a:fld id="{98B70683-5532-4B2B-8F1E-B2F119FF0ABF}" type="slidenum">
              <a:rPr lang="en-GB" smtClean="0"/>
              <a:t>7</a:t>
            </a:fld>
            <a:endParaRPr lang="en-GB"/>
          </a:p>
        </p:txBody>
      </p:sp>
    </p:spTree>
    <p:extLst>
      <p:ext uri="{BB962C8B-B14F-4D97-AF65-F5344CB8AC3E}">
        <p14:creationId xmlns:p14="http://schemas.microsoft.com/office/powerpoint/2010/main" val="25547715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Reasons</a:t>
            </a:r>
            <a:endParaRPr lang="en-GB" dirty="0"/>
          </a:p>
        </p:txBody>
      </p:sp>
      <p:sp>
        <p:nvSpPr>
          <p:cNvPr id="3" name="Content Placeholder 2"/>
          <p:cNvSpPr>
            <a:spLocks noGrp="1"/>
          </p:cNvSpPr>
          <p:nvPr>
            <p:ph idx="1"/>
          </p:nvPr>
        </p:nvSpPr>
        <p:spPr/>
        <p:txBody>
          <a:bodyPr anchor="ctr">
            <a:normAutofit/>
          </a:bodyPr>
          <a:lstStyle/>
          <a:p>
            <a:r>
              <a:rPr lang="en-GB" dirty="0"/>
              <a:t>For some diseases, just one defective gene in the pair is enough for it to take effect. </a:t>
            </a:r>
          </a:p>
          <a:p>
            <a:r>
              <a:rPr lang="en-GB" dirty="0"/>
              <a:t>E.g. Huntington’s </a:t>
            </a:r>
            <a:r>
              <a:rPr lang="en-GB" dirty="0" smtClean="0"/>
              <a:t>disease</a:t>
            </a:r>
          </a:p>
          <a:p>
            <a:r>
              <a:rPr lang="en-GB" dirty="0" smtClean="0"/>
              <a:t>There </a:t>
            </a:r>
            <a:r>
              <a:rPr lang="en-GB" dirty="0"/>
              <a:t>may be a disease which affects one sex more than the other. E.g. Haemophilia which is fatal for females.</a:t>
            </a:r>
          </a:p>
          <a:p>
            <a:r>
              <a:rPr lang="en-GB" dirty="0"/>
              <a:t>Some cancers are a form of hereditary disease e.g. breast cancer and colon cancer</a:t>
            </a:r>
            <a:r>
              <a:rPr lang="en-GB" dirty="0" smtClean="0"/>
              <a:t>.</a:t>
            </a:r>
            <a:r>
              <a:rPr lang="en-GB" dirty="0"/>
              <a:t> </a:t>
            </a:r>
            <a:endParaRPr lang="en-GB" dirty="0" smtClean="0"/>
          </a:p>
          <a:p>
            <a:r>
              <a:rPr lang="en-GB" dirty="0" smtClean="0"/>
              <a:t>Diseases </a:t>
            </a:r>
            <a:r>
              <a:rPr lang="en-GB" dirty="0"/>
              <a:t>affecting the heart, mental illnesses like Alzheimer’s and diabetes are also common cases of hereditary </a:t>
            </a:r>
            <a:r>
              <a:rPr lang="en-GB" dirty="0" smtClean="0"/>
              <a:t>diseases </a:t>
            </a:r>
            <a:r>
              <a:rPr lang="en-GB" dirty="0"/>
              <a:t>which </a:t>
            </a:r>
            <a:r>
              <a:rPr lang="en-GB" dirty="0" smtClean="0"/>
              <a:t>depend </a:t>
            </a:r>
            <a:r>
              <a:rPr lang="en-GB" dirty="0"/>
              <a:t>on the combination of genes</a:t>
            </a:r>
            <a:r>
              <a:rPr lang="en-GB" dirty="0" smtClean="0"/>
              <a:t>.</a:t>
            </a:r>
            <a:endParaRPr lang="en-GB" dirty="0"/>
          </a:p>
        </p:txBody>
      </p:sp>
      <p:sp>
        <p:nvSpPr>
          <p:cNvPr id="5" name="Slide Number Placeholder 4"/>
          <p:cNvSpPr>
            <a:spLocks noGrp="1"/>
          </p:cNvSpPr>
          <p:nvPr>
            <p:ph type="sldNum" sz="quarter" idx="12"/>
          </p:nvPr>
        </p:nvSpPr>
        <p:spPr/>
        <p:txBody>
          <a:bodyPr/>
          <a:lstStyle/>
          <a:p>
            <a:fld id="{98B70683-5532-4B2B-8F1E-B2F119FF0ABF}" type="slidenum">
              <a:rPr lang="en-GB" smtClean="0"/>
              <a:t>8</a:t>
            </a:fld>
            <a:endParaRPr lang="en-GB"/>
          </a:p>
        </p:txBody>
      </p:sp>
    </p:spTree>
    <p:extLst>
      <p:ext uri="{BB962C8B-B14F-4D97-AF65-F5344CB8AC3E}">
        <p14:creationId xmlns:p14="http://schemas.microsoft.com/office/powerpoint/2010/main" val="269715271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Research</a:t>
            </a:r>
            <a:endParaRPr lang="en-GB" dirty="0"/>
          </a:p>
        </p:txBody>
      </p:sp>
      <p:sp>
        <p:nvSpPr>
          <p:cNvPr id="3" name="Content Placeholder 2"/>
          <p:cNvSpPr>
            <a:spLocks noGrp="1"/>
          </p:cNvSpPr>
          <p:nvPr>
            <p:ph idx="1"/>
          </p:nvPr>
        </p:nvSpPr>
        <p:spPr/>
        <p:txBody>
          <a:bodyPr anchor="ctr"/>
          <a:lstStyle/>
          <a:p>
            <a:r>
              <a:rPr lang="en-GB" dirty="0" smtClean="0"/>
              <a:t>As seen there are various types of diseases. By researching these conditions we learn more about how they come about and what we can do to avoid them.</a:t>
            </a:r>
          </a:p>
          <a:p>
            <a:r>
              <a:rPr lang="en-GB" dirty="0" smtClean="0"/>
              <a:t>It was only recently found that </a:t>
            </a:r>
            <a:r>
              <a:rPr lang="en-GB" dirty="0"/>
              <a:t>A</a:t>
            </a:r>
            <a:r>
              <a:rPr lang="en-GB" dirty="0" smtClean="0"/>
              <a:t>lzheimer’s is a genetic disease, and having this information at hand can prepare the individual and the people around him and help make the process easier.</a:t>
            </a:r>
          </a:p>
          <a:p>
            <a:r>
              <a:rPr lang="en-GB" dirty="0" smtClean="0"/>
              <a:t>Researchers </a:t>
            </a:r>
            <a:r>
              <a:rPr lang="en-GB" dirty="0"/>
              <a:t>recently found that behavioural disorders such as alcoholism and obesity also have a genetic contribution. Unfortunately there is no recommended testing for these behavioural traits but knowing what causes them is already one step closer to finding the solution</a:t>
            </a:r>
            <a:r>
              <a:rPr lang="en-GB" dirty="0" smtClean="0"/>
              <a:t>.</a:t>
            </a:r>
            <a:endParaRPr lang="en-GB" dirty="0"/>
          </a:p>
        </p:txBody>
      </p:sp>
      <p:sp>
        <p:nvSpPr>
          <p:cNvPr id="4" name="Slide Number Placeholder 3"/>
          <p:cNvSpPr>
            <a:spLocks noGrp="1"/>
          </p:cNvSpPr>
          <p:nvPr>
            <p:ph type="sldNum" sz="quarter" idx="12"/>
          </p:nvPr>
        </p:nvSpPr>
        <p:spPr/>
        <p:txBody>
          <a:bodyPr/>
          <a:lstStyle/>
          <a:p>
            <a:fld id="{98B70683-5532-4B2B-8F1E-B2F119FF0ABF}" type="slidenum">
              <a:rPr lang="en-GB" smtClean="0"/>
              <a:t>9</a:t>
            </a:fld>
            <a:endParaRPr lang="en-GB"/>
          </a:p>
        </p:txBody>
      </p:sp>
    </p:spTree>
    <p:extLst>
      <p:ext uri="{BB962C8B-B14F-4D97-AF65-F5344CB8AC3E}">
        <p14:creationId xmlns:p14="http://schemas.microsoft.com/office/powerpoint/2010/main" val="3170506044"/>
      </p:ext>
    </p:extLst>
  </p:cSld>
  <p:clrMapOvr>
    <a:masterClrMapping/>
  </p:clrMapOvr>
  <p:transition xmlns:p14="http://schemas.microsoft.com/office/powerpoint/2010/main" spd="slow">
    <p:wipe/>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302</TotalTime>
  <Words>1121</Words>
  <Application>Microsoft Macintosh PowerPoint</Application>
  <PresentationFormat>On-screen Show (4:3)</PresentationFormat>
  <Paragraphs>75</Paragraphs>
  <Slides>10</Slides>
  <Notes>9</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Thatch</vt:lpstr>
      <vt:lpstr>Genetic Diseases</vt:lpstr>
      <vt:lpstr>What kind of genetic disease?</vt:lpstr>
      <vt:lpstr>Basics About Genes</vt:lpstr>
      <vt:lpstr>Basics About Genes (contd.)</vt:lpstr>
      <vt:lpstr>Carrier or Not?</vt:lpstr>
      <vt:lpstr>Carrier or Not? (contd.)</vt:lpstr>
      <vt:lpstr>Other Reasons</vt:lpstr>
      <vt:lpstr>Other Reasons</vt:lpstr>
      <vt:lpstr>Research</vt:lpstr>
      <vt:lpstr>Research (contd.)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 M. Walker</dc:creator>
  <cp:lastModifiedBy>administrator</cp:lastModifiedBy>
  <cp:revision>23</cp:revision>
  <dcterms:created xsi:type="dcterms:W3CDTF">2013-01-07T18:30:25Z</dcterms:created>
  <dcterms:modified xsi:type="dcterms:W3CDTF">2013-01-11T18:24:02Z</dcterms:modified>
</cp:coreProperties>
</file>