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63" r:id="rId4"/>
    <p:sldId id="264" r:id="rId5"/>
    <p:sldId id="257" r:id="rId6"/>
    <p:sldId id="258" r:id="rId7"/>
    <p:sldId id="260" r:id="rId8"/>
    <p:sldId id="261" r:id="rId9"/>
    <p:sldId id="267" r:id="rId10"/>
    <p:sldId id="265" r:id="rId11"/>
    <p:sldId id="266"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28" autoAdjust="0"/>
  </p:normalViewPr>
  <p:slideViewPr>
    <p:cSldViewPr>
      <p:cViewPr varScale="1">
        <p:scale>
          <a:sx n="68" d="100"/>
          <a:sy n="68" d="100"/>
        </p:scale>
        <p:origin x="-88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F637A-2FC5-4DC4-83B2-B827850359A4}"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GB"/>
        </a:p>
      </dgm:t>
    </dgm:pt>
    <dgm:pt modelId="{C8EA66A4-48EC-4800-BD6D-E26EECF4C1A8}">
      <dgm:prSet/>
      <dgm:spPr/>
      <dgm:t>
        <a:bodyPr/>
        <a:lstStyle/>
        <a:p>
          <a:pPr rtl="0"/>
          <a:r>
            <a:rPr lang="en-GB" dirty="0" smtClean="0"/>
            <a:t>Physics</a:t>
          </a:r>
          <a:endParaRPr lang="en-GB" dirty="0"/>
        </a:p>
      </dgm:t>
    </dgm:pt>
    <dgm:pt modelId="{F7C16763-5EA9-4A85-812F-17062584ADE3}" type="parTrans" cxnId="{990C09AD-F04A-4191-AE92-634BDEB15499}">
      <dgm:prSet/>
      <dgm:spPr/>
      <dgm:t>
        <a:bodyPr/>
        <a:lstStyle/>
        <a:p>
          <a:endParaRPr lang="en-GB"/>
        </a:p>
      </dgm:t>
    </dgm:pt>
    <dgm:pt modelId="{AE810527-3245-43B0-8DCA-EE7AB01901CA}" type="sibTrans" cxnId="{990C09AD-F04A-4191-AE92-634BDEB15499}">
      <dgm:prSet/>
      <dgm:spPr/>
      <dgm:t>
        <a:bodyPr/>
        <a:lstStyle/>
        <a:p>
          <a:endParaRPr lang="en-GB"/>
        </a:p>
      </dgm:t>
    </dgm:pt>
    <dgm:pt modelId="{7F53F4D6-508A-4D11-A011-E7530F28309A}">
      <dgm:prSet/>
      <dgm:spPr/>
      <dgm:t>
        <a:bodyPr/>
        <a:lstStyle/>
        <a:p>
          <a:pPr rtl="0"/>
          <a:r>
            <a:rPr lang="en-GB" dirty="0" smtClean="0"/>
            <a:t>Chemistry</a:t>
          </a:r>
          <a:endParaRPr lang="en-GB" dirty="0"/>
        </a:p>
      </dgm:t>
    </dgm:pt>
    <dgm:pt modelId="{29C02B44-2055-42DE-BA3E-9F402F2663EC}" type="parTrans" cxnId="{2424AA43-9394-40FC-971A-82D060C734ED}">
      <dgm:prSet/>
      <dgm:spPr/>
      <dgm:t>
        <a:bodyPr/>
        <a:lstStyle/>
        <a:p>
          <a:endParaRPr lang="en-GB"/>
        </a:p>
      </dgm:t>
    </dgm:pt>
    <dgm:pt modelId="{02CB983E-29C7-4D39-A925-EE479666B527}" type="sibTrans" cxnId="{2424AA43-9394-40FC-971A-82D060C734ED}">
      <dgm:prSet/>
      <dgm:spPr/>
      <dgm:t>
        <a:bodyPr/>
        <a:lstStyle/>
        <a:p>
          <a:endParaRPr lang="en-GB"/>
        </a:p>
      </dgm:t>
    </dgm:pt>
    <dgm:pt modelId="{884F773B-32D3-4264-A6F7-8F068451DDA8}">
      <dgm:prSet/>
      <dgm:spPr/>
      <dgm:t>
        <a:bodyPr/>
        <a:lstStyle/>
        <a:p>
          <a:pPr rtl="0"/>
          <a:r>
            <a:rPr lang="en-GB" dirty="0" smtClean="0"/>
            <a:t>Biology</a:t>
          </a:r>
          <a:endParaRPr lang="en-GB" dirty="0"/>
        </a:p>
      </dgm:t>
    </dgm:pt>
    <dgm:pt modelId="{D7B80363-915C-41BB-8A35-D594698009BF}" type="parTrans" cxnId="{8C3E09BC-980D-4C3A-A957-FEC35B27E256}">
      <dgm:prSet/>
      <dgm:spPr/>
      <dgm:t>
        <a:bodyPr/>
        <a:lstStyle/>
        <a:p>
          <a:endParaRPr lang="en-GB"/>
        </a:p>
      </dgm:t>
    </dgm:pt>
    <dgm:pt modelId="{283FBF0C-B2BA-41A6-866B-47966B24788B}" type="sibTrans" cxnId="{8C3E09BC-980D-4C3A-A957-FEC35B27E256}">
      <dgm:prSet/>
      <dgm:spPr/>
      <dgm:t>
        <a:bodyPr/>
        <a:lstStyle/>
        <a:p>
          <a:endParaRPr lang="en-GB"/>
        </a:p>
      </dgm:t>
    </dgm:pt>
    <dgm:pt modelId="{C25C2200-3ED1-4964-938B-3A90DE3DCBF8}" type="pres">
      <dgm:prSet presAssocID="{FD5F637A-2FC5-4DC4-83B2-B827850359A4}" presName="compositeShape" presStyleCnt="0">
        <dgm:presLayoutVars>
          <dgm:chMax val="7"/>
          <dgm:dir/>
          <dgm:resizeHandles val="exact"/>
        </dgm:presLayoutVars>
      </dgm:prSet>
      <dgm:spPr/>
      <dgm:t>
        <a:bodyPr/>
        <a:lstStyle/>
        <a:p>
          <a:endParaRPr lang="en-GB"/>
        </a:p>
      </dgm:t>
    </dgm:pt>
    <dgm:pt modelId="{4E2E02DE-1FA8-40A8-AC9E-81F041270233}" type="pres">
      <dgm:prSet presAssocID="{C8EA66A4-48EC-4800-BD6D-E26EECF4C1A8}" presName="circ1" presStyleLbl="vennNode1" presStyleIdx="0" presStyleCnt="3"/>
      <dgm:spPr/>
      <dgm:t>
        <a:bodyPr/>
        <a:lstStyle/>
        <a:p>
          <a:endParaRPr lang="en-GB"/>
        </a:p>
      </dgm:t>
    </dgm:pt>
    <dgm:pt modelId="{DDCD47E7-03C1-4AD2-A22F-9C43BD411820}" type="pres">
      <dgm:prSet presAssocID="{C8EA66A4-48EC-4800-BD6D-E26EECF4C1A8}" presName="circ1Tx" presStyleLbl="revTx" presStyleIdx="0" presStyleCnt="0">
        <dgm:presLayoutVars>
          <dgm:chMax val="0"/>
          <dgm:chPref val="0"/>
          <dgm:bulletEnabled val="1"/>
        </dgm:presLayoutVars>
      </dgm:prSet>
      <dgm:spPr/>
      <dgm:t>
        <a:bodyPr/>
        <a:lstStyle/>
        <a:p>
          <a:endParaRPr lang="en-GB"/>
        </a:p>
      </dgm:t>
    </dgm:pt>
    <dgm:pt modelId="{0D0061BA-ED16-4B56-827F-CC74C6107263}" type="pres">
      <dgm:prSet presAssocID="{7F53F4D6-508A-4D11-A011-E7530F28309A}" presName="circ2" presStyleLbl="vennNode1" presStyleIdx="1" presStyleCnt="3"/>
      <dgm:spPr/>
      <dgm:t>
        <a:bodyPr/>
        <a:lstStyle/>
        <a:p>
          <a:endParaRPr lang="en-GB"/>
        </a:p>
      </dgm:t>
    </dgm:pt>
    <dgm:pt modelId="{BC314E9F-F118-42D7-817C-9318576DBC10}" type="pres">
      <dgm:prSet presAssocID="{7F53F4D6-508A-4D11-A011-E7530F28309A}" presName="circ2Tx" presStyleLbl="revTx" presStyleIdx="0" presStyleCnt="0">
        <dgm:presLayoutVars>
          <dgm:chMax val="0"/>
          <dgm:chPref val="0"/>
          <dgm:bulletEnabled val="1"/>
        </dgm:presLayoutVars>
      </dgm:prSet>
      <dgm:spPr/>
      <dgm:t>
        <a:bodyPr/>
        <a:lstStyle/>
        <a:p>
          <a:endParaRPr lang="en-GB"/>
        </a:p>
      </dgm:t>
    </dgm:pt>
    <dgm:pt modelId="{1AE8336F-99EA-400A-A566-235AA58E8874}" type="pres">
      <dgm:prSet presAssocID="{884F773B-32D3-4264-A6F7-8F068451DDA8}" presName="circ3" presStyleLbl="vennNode1" presStyleIdx="2" presStyleCnt="3"/>
      <dgm:spPr/>
      <dgm:t>
        <a:bodyPr/>
        <a:lstStyle/>
        <a:p>
          <a:endParaRPr lang="en-GB"/>
        </a:p>
      </dgm:t>
    </dgm:pt>
    <dgm:pt modelId="{1F0AF652-5B32-4863-B18F-B9129FECC7FF}" type="pres">
      <dgm:prSet presAssocID="{884F773B-32D3-4264-A6F7-8F068451DDA8}" presName="circ3Tx" presStyleLbl="revTx" presStyleIdx="0" presStyleCnt="0">
        <dgm:presLayoutVars>
          <dgm:chMax val="0"/>
          <dgm:chPref val="0"/>
          <dgm:bulletEnabled val="1"/>
        </dgm:presLayoutVars>
      </dgm:prSet>
      <dgm:spPr/>
      <dgm:t>
        <a:bodyPr/>
        <a:lstStyle/>
        <a:p>
          <a:endParaRPr lang="en-GB"/>
        </a:p>
      </dgm:t>
    </dgm:pt>
  </dgm:ptLst>
  <dgm:cxnLst>
    <dgm:cxn modelId="{990C09AD-F04A-4191-AE92-634BDEB15499}" srcId="{FD5F637A-2FC5-4DC4-83B2-B827850359A4}" destId="{C8EA66A4-48EC-4800-BD6D-E26EECF4C1A8}" srcOrd="0" destOrd="0" parTransId="{F7C16763-5EA9-4A85-812F-17062584ADE3}" sibTransId="{AE810527-3245-43B0-8DCA-EE7AB01901CA}"/>
    <dgm:cxn modelId="{2240B6EE-9DB1-48B3-96A4-B80F7FE3E289}" type="presOf" srcId="{C8EA66A4-48EC-4800-BD6D-E26EECF4C1A8}" destId="{4E2E02DE-1FA8-40A8-AC9E-81F041270233}" srcOrd="0" destOrd="0" presId="urn:microsoft.com/office/officeart/2005/8/layout/venn1"/>
    <dgm:cxn modelId="{F35F4932-9163-434B-AE58-CFEE12B64E19}" type="presOf" srcId="{FD5F637A-2FC5-4DC4-83B2-B827850359A4}" destId="{C25C2200-3ED1-4964-938B-3A90DE3DCBF8}" srcOrd="0" destOrd="0" presId="urn:microsoft.com/office/officeart/2005/8/layout/venn1"/>
    <dgm:cxn modelId="{534BD18C-24FA-4C62-A182-06EC8E78479E}" type="presOf" srcId="{7F53F4D6-508A-4D11-A011-E7530F28309A}" destId="{0D0061BA-ED16-4B56-827F-CC74C6107263}" srcOrd="0" destOrd="0" presId="urn:microsoft.com/office/officeart/2005/8/layout/venn1"/>
    <dgm:cxn modelId="{CB15360E-6D1A-4CE3-B146-0C7405A38FC7}" type="presOf" srcId="{884F773B-32D3-4264-A6F7-8F068451DDA8}" destId="{1F0AF652-5B32-4863-B18F-B9129FECC7FF}" srcOrd="1" destOrd="0" presId="urn:microsoft.com/office/officeart/2005/8/layout/venn1"/>
    <dgm:cxn modelId="{D44AB69B-8C16-4CF0-B178-36C3B50A6CA5}" type="presOf" srcId="{7F53F4D6-508A-4D11-A011-E7530F28309A}" destId="{BC314E9F-F118-42D7-817C-9318576DBC10}" srcOrd="1" destOrd="0" presId="urn:microsoft.com/office/officeart/2005/8/layout/venn1"/>
    <dgm:cxn modelId="{2424AA43-9394-40FC-971A-82D060C734ED}" srcId="{FD5F637A-2FC5-4DC4-83B2-B827850359A4}" destId="{7F53F4D6-508A-4D11-A011-E7530F28309A}" srcOrd="1" destOrd="0" parTransId="{29C02B44-2055-42DE-BA3E-9F402F2663EC}" sibTransId="{02CB983E-29C7-4D39-A925-EE479666B527}"/>
    <dgm:cxn modelId="{75BF9EC9-B171-43E0-8A3A-10AD8E7EA7C4}" type="presOf" srcId="{C8EA66A4-48EC-4800-BD6D-E26EECF4C1A8}" destId="{DDCD47E7-03C1-4AD2-A22F-9C43BD411820}" srcOrd="1" destOrd="0" presId="urn:microsoft.com/office/officeart/2005/8/layout/venn1"/>
    <dgm:cxn modelId="{322792FC-CE44-4552-A942-4174F594E251}" type="presOf" srcId="{884F773B-32D3-4264-A6F7-8F068451DDA8}" destId="{1AE8336F-99EA-400A-A566-235AA58E8874}" srcOrd="0" destOrd="0" presId="urn:microsoft.com/office/officeart/2005/8/layout/venn1"/>
    <dgm:cxn modelId="{8C3E09BC-980D-4C3A-A957-FEC35B27E256}" srcId="{FD5F637A-2FC5-4DC4-83B2-B827850359A4}" destId="{884F773B-32D3-4264-A6F7-8F068451DDA8}" srcOrd="2" destOrd="0" parTransId="{D7B80363-915C-41BB-8A35-D594698009BF}" sibTransId="{283FBF0C-B2BA-41A6-866B-47966B24788B}"/>
    <dgm:cxn modelId="{402E6345-5A3E-4301-939D-14B3DFE76589}" type="presParOf" srcId="{C25C2200-3ED1-4964-938B-3A90DE3DCBF8}" destId="{4E2E02DE-1FA8-40A8-AC9E-81F041270233}" srcOrd="0" destOrd="0" presId="urn:microsoft.com/office/officeart/2005/8/layout/venn1"/>
    <dgm:cxn modelId="{AC3F4CE4-DE6F-4D4B-A532-1568443423AA}" type="presParOf" srcId="{C25C2200-3ED1-4964-938B-3A90DE3DCBF8}" destId="{DDCD47E7-03C1-4AD2-A22F-9C43BD411820}" srcOrd="1" destOrd="0" presId="urn:microsoft.com/office/officeart/2005/8/layout/venn1"/>
    <dgm:cxn modelId="{844BC5BC-718F-4340-9014-1668BD92DDAD}" type="presParOf" srcId="{C25C2200-3ED1-4964-938B-3A90DE3DCBF8}" destId="{0D0061BA-ED16-4B56-827F-CC74C6107263}" srcOrd="2" destOrd="0" presId="urn:microsoft.com/office/officeart/2005/8/layout/venn1"/>
    <dgm:cxn modelId="{F7B88BEC-8960-4050-8148-5CB8A318C9A6}" type="presParOf" srcId="{C25C2200-3ED1-4964-938B-3A90DE3DCBF8}" destId="{BC314E9F-F118-42D7-817C-9318576DBC10}" srcOrd="3" destOrd="0" presId="urn:microsoft.com/office/officeart/2005/8/layout/venn1"/>
    <dgm:cxn modelId="{AA416AFD-D44A-4AF1-9C7D-CB306C3795E5}" type="presParOf" srcId="{C25C2200-3ED1-4964-938B-3A90DE3DCBF8}" destId="{1AE8336F-99EA-400A-A566-235AA58E8874}" srcOrd="4" destOrd="0" presId="urn:microsoft.com/office/officeart/2005/8/layout/venn1"/>
    <dgm:cxn modelId="{9E9436BD-C131-41B9-8CBF-773315CD7F0F}" type="presParOf" srcId="{C25C2200-3ED1-4964-938B-3A90DE3DCBF8}" destId="{1F0AF652-5B32-4863-B18F-B9129FECC7FF}"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2E02DE-1FA8-40A8-AC9E-81F041270233}">
      <dsp:nvSpPr>
        <dsp:cNvPr id="0" name=""/>
        <dsp:cNvSpPr/>
      </dsp:nvSpPr>
      <dsp:spPr>
        <a:xfrm>
          <a:off x="3643604" y="38704"/>
          <a:ext cx="1857806" cy="1857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GB" sz="2100" kern="1200" dirty="0" smtClean="0"/>
            <a:t>Physics</a:t>
          </a:r>
          <a:endParaRPr lang="en-GB" sz="2100" kern="1200" dirty="0"/>
        </a:p>
      </dsp:txBody>
      <dsp:txXfrm>
        <a:off x="3891312" y="363820"/>
        <a:ext cx="1362391" cy="836012"/>
      </dsp:txXfrm>
    </dsp:sp>
    <dsp:sp modelId="{0D0061BA-ED16-4B56-827F-CC74C6107263}">
      <dsp:nvSpPr>
        <dsp:cNvPr id="0" name=""/>
        <dsp:cNvSpPr/>
      </dsp:nvSpPr>
      <dsp:spPr>
        <a:xfrm>
          <a:off x="4313963" y="1199833"/>
          <a:ext cx="1857806" cy="1857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GB" sz="2100" kern="1200" dirty="0" smtClean="0"/>
            <a:t>Chemistry</a:t>
          </a:r>
          <a:endParaRPr lang="en-GB" sz="2100" kern="1200" dirty="0"/>
        </a:p>
      </dsp:txBody>
      <dsp:txXfrm>
        <a:off x="4882142" y="1679766"/>
        <a:ext cx="1114683" cy="1021793"/>
      </dsp:txXfrm>
    </dsp:sp>
    <dsp:sp modelId="{1AE8336F-99EA-400A-A566-235AA58E8874}">
      <dsp:nvSpPr>
        <dsp:cNvPr id="0" name=""/>
        <dsp:cNvSpPr/>
      </dsp:nvSpPr>
      <dsp:spPr>
        <a:xfrm>
          <a:off x="2973246" y="1199833"/>
          <a:ext cx="1857806" cy="1857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GB" sz="2100" kern="1200" dirty="0" smtClean="0"/>
            <a:t>Biology</a:t>
          </a:r>
          <a:endParaRPr lang="en-GB" sz="2100" kern="1200" dirty="0"/>
        </a:p>
      </dsp:txBody>
      <dsp:txXfrm>
        <a:off x="3148189" y="1679766"/>
        <a:ext cx="1114683" cy="10217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8FA597-93C2-4699-AB28-F15F6FE5E597}" type="datetimeFigureOut">
              <a:rPr lang="en-GB" smtClean="0"/>
              <a:pPr/>
              <a:t>24/12/2012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0DCF34-42FD-4665-9A9C-52711733A94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Nuclear Physics only started to come to light from 1896 onwards</a:t>
            </a:r>
            <a:endParaRPr lang="en-GB" dirty="0"/>
          </a:p>
        </p:txBody>
      </p:sp>
      <p:sp>
        <p:nvSpPr>
          <p:cNvPr id="4" name="Slide Number Placeholder 3"/>
          <p:cNvSpPr>
            <a:spLocks noGrp="1"/>
          </p:cNvSpPr>
          <p:nvPr>
            <p:ph type="sldNum" sz="quarter" idx="10"/>
          </p:nvPr>
        </p:nvSpPr>
        <p:spPr/>
        <p:txBody>
          <a:bodyPr/>
          <a:lstStyle/>
          <a:p>
            <a:fld id="{D00DCF34-42FD-4665-9A9C-52711733A940}" type="slidenum">
              <a:rPr lang="en-GB" smtClean="0"/>
              <a:pPr/>
              <a:t>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Studies started in 1912 with the first Doppler shift measurement</a:t>
            </a:r>
          </a:p>
          <a:p>
            <a:r>
              <a:rPr lang="en-GB" dirty="0" smtClean="0"/>
              <a:t>Term</a:t>
            </a:r>
            <a:r>
              <a:rPr lang="en-GB" baseline="0" dirty="0" smtClean="0"/>
              <a:t> coined in 1949 by Fred Hoyle</a:t>
            </a:r>
            <a:endParaRPr lang="en-GB" dirty="0"/>
          </a:p>
        </p:txBody>
      </p:sp>
      <p:sp>
        <p:nvSpPr>
          <p:cNvPr id="4" name="Slide Number Placeholder 3"/>
          <p:cNvSpPr>
            <a:spLocks noGrp="1"/>
          </p:cNvSpPr>
          <p:nvPr>
            <p:ph type="sldNum" sz="quarter" idx="10"/>
          </p:nvPr>
        </p:nvSpPr>
        <p:spPr/>
        <p:txBody>
          <a:bodyPr/>
          <a:lstStyle/>
          <a:p>
            <a:fld id="{D00DCF34-42FD-4665-9A9C-52711733A940}" type="slidenum">
              <a:rPr lang="en-GB" smtClean="0"/>
              <a:pPr/>
              <a:t>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Actual circumference: 40,075km</a:t>
            </a:r>
          </a:p>
          <a:p>
            <a:r>
              <a:rPr lang="en-GB" dirty="0" smtClean="0"/>
              <a:t>Difference of 700km</a:t>
            </a:r>
            <a:endParaRPr lang="en-GB" dirty="0"/>
          </a:p>
        </p:txBody>
      </p:sp>
      <p:sp>
        <p:nvSpPr>
          <p:cNvPr id="4" name="Slide Number Placeholder 3"/>
          <p:cNvSpPr>
            <a:spLocks noGrp="1"/>
          </p:cNvSpPr>
          <p:nvPr>
            <p:ph type="sldNum" sz="quarter" idx="10"/>
          </p:nvPr>
        </p:nvSpPr>
        <p:spPr/>
        <p:txBody>
          <a:bodyPr/>
          <a:lstStyle/>
          <a:p>
            <a:fld id="{D00DCF34-42FD-4665-9A9C-52711733A940}"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37208-5AA6-487D-A46C-53A265D6958E}" type="datetimeFigureOut">
              <a:rPr lang="en-GB" smtClean="0"/>
              <a:pPr/>
              <a:t>24/12/2012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A38B2E-4D3C-4913-B8F1-F54E60DC3B9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37208-5AA6-487D-A46C-53A265D6958E}" type="datetimeFigureOut">
              <a:rPr lang="en-GB" smtClean="0"/>
              <a:pPr/>
              <a:t>24/12/2012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38B2E-4D3C-4913-B8F1-F54E60DC3B9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Carl_von_Linn%C3%A9.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Science</a:t>
            </a:r>
            <a:endParaRPr lang="en-GB" dirty="0"/>
          </a:p>
        </p:txBody>
      </p:sp>
      <p:sp>
        <p:nvSpPr>
          <p:cNvPr id="3" name="Subtitle 2"/>
          <p:cNvSpPr>
            <a:spLocks noGrp="1"/>
          </p:cNvSpPr>
          <p:nvPr>
            <p:ph type="subTitle" idx="1"/>
          </p:nvPr>
        </p:nvSpPr>
        <p:spPr>
          <a:xfrm>
            <a:off x="1403648" y="3212976"/>
            <a:ext cx="6400800" cy="1752600"/>
          </a:xfrm>
        </p:spPr>
        <p:txBody>
          <a:bodyPr/>
          <a:lstStyle/>
          <a:p>
            <a:r>
              <a:rPr lang="en-GB" dirty="0" smtClean="0"/>
              <a:t>The Story you don’t know!!!</a:t>
            </a:r>
            <a:endParaRPr lang="en-GB" dirty="0"/>
          </a:p>
        </p:txBody>
      </p:sp>
      <p:sp>
        <p:nvSpPr>
          <p:cNvPr id="5" name="Subtitle 2"/>
          <p:cNvSpPr txBox="1">
            <a:spLocks/>
          </p:cNvSpPr>
          <p:nvPr/>
        </p:nvSpPr>
        <p:spPr>
          <a:xfrm>
            <a:off x="1403648" y="4653136"/>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tint val="75000"/>
                  </a:schemeClr>
                </a:solidFill>
                <a:effectLst/>
                <a:uLnTx/>
                <a:uFillTx/>
                <a:latin typeface="+mn-lt"/>
                <a:ea typeface="+mn-ea"/>
                <a:cs typeface="+mn-cs"/>
              </a:rPr>
              <a:t>Bachelor of Science (Hons.) Chemistry with Materials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tint val="75000"/>
                  </a:schemeClr>
                </a:solidFill>
                <a:effectLst/>
                <a:uLnTx/>
                <a:uFillTx/>
                <a:latin typeface="+mn-lt"/>
                <a:ea typeface="+mn-ea"/>
                <a:cs typeface="+mn-cs"/>
              </a:rPr>
              <a:t>Mark Anthony Callus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tint val="75000"/>
                  </a:schemeClr>
                </a:solidFill>
                <a:effectLst/>
                <a:uLnTx/>
                <a:uFillTx/>
                <a:latin typeface="+mn-lt"/>
                <a:ea typeface="+mn-ea"/>
                <a:cs typeface="+mn-cs"/>
              </a:rPr>
              <a:t>2012</a:t>
            </a:r>
            <a:endParaRPr kumimoji="0" lang="en-GB" sz="16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Science</a:t>
            </a:r>
            <a:endParaRPr lang="en-GB" dirty="0"/>
          </a:p>
        </p:txBody>
      </p:sp>
      <p:sp>
        <p:nvSpPr>
          <p:cNvPr id="3" name="Content Placeholder 2"/>
          <p:cNvSpPr>
            <a:spLocks noGrp="1"/>
          </p:cNvSpPr>
          <p:nvPr>
            <p:ph idx="1"/>
          </p:nvPr>
        </p:nvSpPr>
        <p:spPr/>
        <p:txBody>
          <a:bodyPr/>
          <a:lstStyle/>
          <a:p>
            <a:r>
              <a:rPr lang="en-GB" dirty="0" smtClean="0"/>
              <a:t>These are mere speculations... what about experimental proof?</a:t>
            </a:r>
          </a:p>
          <a:p>
            <a:pPr>
              <a:buNone/>
            </a:pPr>
            <a:endParaRPr lang="en-GB" dirty="0" smtClean="0"/>
          </a:p>
          <a:p>
            <a:pPr>
              <a:buNone/>
            </a:pPr>
            <a:r>
              <a:rPr lang="en-GB" dirty="0" smtClean="0"/>
              <a:t>Eratosthenes (c. 276BC to c. 195BC)</a:t>
            </a:r>
          </a:p>
          <a:p>
            <a:pPr>
              <a:buNone/>
            </a:pPr>
            <a:endParaRPr lang="en-GB" dirty="0" smtClean="0"/>
          </a:p>
          <a:p>
            <a:pPr algn="ctr">
              <a:buNone/>
            </a:pPr>
            <a:r>
              <a:rPr lang="en-GB" dirty="0" smtClean="0"/>
              <a:t>Managed to measure the circumference of the  Earth without leaving Egypt!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he do it?</a:t>
            </a:r>
            <a:endParaRPr lang="en-GB" dirty="0"/>
          </a:p>
        </p:txBody>
      </p:sp>
      <p:sp>
        <p:nvSpPr>
          <p:cNvPr id="3" name="Content Placeholder 2"/>
          <p:cNvSpPr>
            <a:spLocks noGrp="1"/>
          </p:cNvSpPr>
          <p:nvPr>
            <p:ph idx="1"/>
          </p:nvPr>
        </p:nvSpPr>
        <p:spPr/>
        <p:txBody>
          <a:bodyPr/>
          <a:lstStyle/>
          <a:p>
            <a:r>
              <a:rPr lang="en-GB" dirty="0" smtClean="0"/>
              <a:t>He lived in </a:t>
            </a:r>
            <a:r>
              <a:rPr lang="en-GB" dirty="0" err="1" smtClean="0"/>
              <a:t>Swenet</a:t>
            </a:r>
            <a:r>
              <a:rPr lang="en-GB" dirty="0" smtClean="0"/>
              <a:t>, modern day Aswan.</a:t>
            </a:r>
          </a:p>
          <a:p>
            <a:pPr>
              <a:buNone/>
            </a:pPr>
            <a:r>
              <a:rPr lang="en-GB" dirty="0" smtClean="0"/>
              <a:t>	(Tropic of Cancer)</a:t>
            </a:r>
          </a:p>
          <a:p>
            <a:pPr>
              <a:buNone/>
            </a:pPr>
            <a:endParaRPr lang="en-GB" dirty="0" smtClean="0"/>
          </a:p>
          <a:p>
            <a:r>
              <a:rPr lang="en-GB" dirty="0" smtClean="0"/>
              <a:t>Assumed that Alexandria was directly North</a:t>
            </a:r>
          </a:p>
          <a:p>
            <a:r>
              <a:rPr lang="en-GB" dirty="0" smtClean="0"/>
              <a:t>A distance of 1/50</a:t>
            </a:r>
            <a:r>
              <a:rPr lang="en-GB" baseline="30000" dirty="0" smtClean="0"/>
              <a:t>th</a:t>
            </a:r>
            <a:r>
              <a:rPr lang="en-GB" dirty="0" smtClean="0"/>
              <a:t> the circumference of the Earth</a:t>
            </a:r>
          </a:p>
          <a:p>
            <a:endParaRPr lang="en-GB" dirty="0" smtClean="0"/>
          </a:p>
          <a:p>
            <a:endParaRPr lang="en-GB" dirty="0"/>
          </a:p>
        </p:txBody>
      </p:sp>
      <p:pic>
        <p:nvPicPr>
          <p:cNvPr id="4" name="Picture 4" descr="http://www.quickermaths.com/wp-content/uploads/2011/05/camel-puzzle.jpg"/>
          <p:cNvPicPr>
            <a:picLocks noChangeAspect="1" noChangeArrowheads="1"/>
          </p:cNvPicPr>
          <p:nvPr/>
        </p:nvPicPr>
        <p:blipFill>
          <a:blip r:embed="rId2" cstate="print"/>
          <a:srcRect/>
          <a:stretch>
            <a:fillRect/>
          </a:stretch>
        </p:blipFill>
        <p:spPr bwMode="auto">
          <a:xfrm>
            <a:off x="6228184" y="4797152"/>
            <a:ext cx="2664296" cy="187466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he do it?</a:t>
            </a:r>
            <a:endParaRPr lang="en-GB" dirty="0"/>
          </a:p>
        </p:txBody>
      </p:sp>
      <p:sp>
        <p:nvSpPr>
          <p:cNvPr id="3" name="Content Placeholder 2"/>
          <p:cNvSpPr>
            <a:spLocks noGrp="1"/>
          </p:cNvSpPr>
          <p:nvPr>
            <p:ph idx="1"/>
          </p:nvPr>
        </p:nvSpPr>
        <p:spPr/>
        <p:txBody>
          <a:bodyPr/>
          <a:lstStyle/>
          <a:p>
            <a:r>
              <a:rPr lang="en-GB" dirty="0" smtClean="0"/>
              <a:t>By camel the estimated distance is 5000 stadia (800km)</a:t>
            </a:r>
          </a:p>
          <a:p>
            <a:r>
              <a:rPr lang="en-GB" dirty="0" smtClean="0"/>
              <a:t>Rounded to 700 stadia per degree</a:t>
            </a:r>
          </a:p>
          <a:p>
            <a:r>
              <a:rPr lang="en-GB" dirty="0" smtClean="0"/>
              <a:t>Giving a circumference of 252,000 stadia</a:t>
            </a:r>
          </a:p>
          <a:p>
            <a:pPr>
              <a:buNone/>
            </a:pPr>
            <a:endParaRPr lang="en-GB" dirty="0" smtClean="0"/>
          </a:p>
          <a:p>
            <a:pPr>
              <a:buNone/>
            </a:pPr>
            <a:r>
              <a:rPr lang="en-GB" dirty="0" smtClean="0"/>
              <a:t>So how close did he actually come?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he do it?</a:t>
            </a:r>
            <a:endParaRPr lang="en-GB" dirty="0"/>
          </a:p>
        </p:txBody>
      </p:sp>
      <p:sp>
        <p:nvSpPr>
          <p:cNvPr id="3" name="Content Placeholder 2"/>
          <p:cNvSpPr>
            <a:spLocks noGrp="1"/>
          </p:cNvSpPr>
          <p:nvPr>
            <p:ph idx="1"/>
          </p:nvPr>
        </p:nvSpPr>
        <p:spPr/>
        <p:txBody>
          <a:bodyPr/>
          <a:lstStyle/>
          <a:p>
            <a:r>
              <a:rPr lang="en-GB" dirty="0" smtClean="0"/>
              <a:t>Assuming that he used the Egyptian Stadia (about 157.5m)</a:t>
            </a:r>
          </a:p>
          <a:p>
            <a:endParaRPr lang="en-GB" dirty="0" smtClean="0"/>
          </a:p>
          <a:p>
            <a:r>
              <a:rPr lang="en-GB" dirty="0" smtClean="0"/>
              <a:t>We get 39, 375km!!!</a:t>
            </a:r>
          </a:p>
          <a:p>
            <a:r>
              <a:rPr lang="en-GB" dirty="0" smtClean="0"/>
              <a:t>An error of less that 2%</a:t>
            </a:r>
          </a:p>
          <a:p>
            <a:endParaRPr lang="en-GB" dirty="0" smtClean="0"/>
          </a:p>
          <a:p>
            <a:pPr>
              <a:buNone/>
            </a:pPr>
            <a:r>
              <a:rPr lang="en-GB" dirty="0" smtClean="0"/>
              <a:t>All this with huge limitations...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dissolve">
                                      <p:cBhvr>
                                        <p:cTn id="11" dur="500"/>
                                        <p:tgtEl>
                                          <p:spTgt spid="3">
                                            <p:txEl>
                                              <p:pRg st="3" end="3"/>
                                            </p:txEl>
                                          </p:spTgt>
                                        </p:tgtEl>
                                      </p:cBhvr>
                                    </p:animEffect>
                                  </p:childTnLst>
                                </p:cTn>
                              </p:par>
                            </p:childTnLst>
                          </p:cTn>
                        </p:par>
                        <p:par>
                          <p:cTn id="12" fill="hold">
                            <p:stCondLst>
                              <p:cond delay="2500"/>
                            </p:stCondLst>
                            <p:childTnLst>
                              <p:par>
                                <p:cTn id="13" presetID="2" presetClass="entr" presetSubtype="4"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Science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Remember Sir Isaac Newton and his laws?</a:t>
            </a:r>
          </a:p>
          <a:p>
            <a:endParaRPr lang="en-GB" dirty="0" smtClean="0"/>
          </a:p>
          <a:p>
            <a:pPr>
              <a:buNone/>
            </a:pPr>
            <a:r>
              <a:rPr lang="en-GB" dirty="0" smtClean="0"/>
              <a:t>Well </a:t>
            </a:r>
            <a:r>
              <a:rPr lang="en-GB" dirty="0" err="1" smtClean="0"/>
              <a:t>Ibn</a:t>
            </a:r>
            <a:r>
              <a:rPr lang="en-GB" dirty="0" smtClean="0"/>
              <a:t> al-</a:t>
            </a:r>
            <a:r>
              <a:rPr lang="en-GB" dirty="0" err="1" smtClean="0"/>
              <a:t>Haytham</a:t>
            </a:r>
            <a:r>
              <a:rPr lang="en-GB" dirty="0" smtClean="0"/>
              <a:t> beat him to the punch!!</a:t>
            </a:r>
          </a:p>
          <a:p>
            <a:pPr>
              <a:buNone/>
            </a:pPr>
            <a:r>
              <a:rPr lang="en-GB" dirty="0" smtClean="0"/>
              <a:t>(Persian scientist)</a:t>
            </a:r>
          </a:p>
          <a:p>
            <a:pPr>
              <a:buNone/>
            </a:pPr>
            <a:endParaRPr lang="en-GB" dirty="0" smtClean="0"/>
          </a:p>
          <a:p>
            <a:pPr>
              <a:buNone/>
            </a:pPr>
            <a:r>
              <a:rPr lang="en-GB" dirty="0" smtClean="0"/>
              <a:t>Discussed:</a:t>
            </a:r>
          </a:p>
          <a:p>
            <a:r>
              <a:rPr lang="en-GB" dirty="0" smtClean="0"/>
              <a:t>Perpetual motion</a:t>
            </a:r>
          </a:p>
          <a:p>
            <a:r>
              <a:rPr lang="en-GB" dirty="0" smtClean="0"/>
              <a:t>Inertia</a:t>
            </a:r>
          </a:p>
          <a:p>
            <a:r>
              <a:rPr lang="en-GB" dirty="0" smtClean="0"/>
              <a:t>Concept of Momentum</a:t>
            </a:r>
            <a:endParaRPr lang="en-GB" dirty="0"/>
          </a:p>
        </p:txBody>
      </p:sp>
      <p:pic>
        <p:nvPicPr>
          <p:cNvPr id="7170" name="Picture 2" descr="http://1.bp.blogspot.com/--BkVhvtwfHU/Tz0rN7pu8VI/AAAAAAAAHHs/pZPOrRC9Oy4/s1600/Newton.jpg"/>
          <p:cNvPicPr>
            <a:picLocks noChangeAspect="1" noChangeArrowheads="1"/>
          </p:cNvPicPr>
          <p:nvPr/>
        </p:nvPicPr>
        <p:blipFill>
          <a:blip r:embed="rId2" cstate="print"/>
          <a:srcRect/>
          <a:stretch>
            <a:fillRect/>
          </a:stretch>
        </p:blipFill>
        <p:spPr bwMode="auto">
          <a:xfrm>
            <a:off x="4932040" y="3212976"/>
            <a:ext cx="3981450"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nodeType="after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2" presetClass="entr" presetSubtype="4"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Science</a:t>
            </a:r>
            <a:endParaRPr lang="en-GB" dirty="0"/>
          </a:p>
        </p:txBody>
      </p:sp>
      <p:sp>
        <p:nvSpPr>
          <p:cNvPr id="3" name="Content Placeholder 2"/>
          <p:cNvSpPr>
            <a:spLocks noGrp="1"/>
          </p:cNvSpPr>
          <p:nvPr>
            <p:ph idx="1"/>
          </p:nvPr>
        </p:nvSpPr>
        <p:spPr/>
        <p:txBody>
          <a:bodyPr>
            <a:normAutofit/>
          </a:bodyPr>
          <a:lstStyle/>
          <a:p>
            <a:r>
              <a:rPr lang="en-GB" dirty="0" smtClean="0"/>
              <a:t>Indian Scientist, </a:t>
            </a:r>
            <a:r>
              <a:rPr lang="en-GB" dirty="0" err="1" smtClean="0"/>
              <a:t>Aryabhata</a:t>
            </a:r>
            <a:r>
              <a:rPr lang="en-GB" dirty="0" smtClean="0"/>
              <a:t> did something special... he made an approximation for </a:t>
            </a:r>
            <a:r>
              <a:rPr lang="en-GB" dirty="0" smtClean="0"/>
              <a:t>Pi</a:t>
            </a:r>
            <a:r>
              <a:rPr lang="en-GB" dirty="0" smtClean="0"/>
              <a:t>.</a:t>
            </a:r>
            <a:endParaRPr lang="en-GB" dirty="0" smtClean="0"/>
          </a:p>
          <a:p>
            <a:endParaRPr lang="en-GB" dirty="0" smtClean="0"/>
          </a:p>
          <a:p>
            <a:pPr algn="ctr">
              <a:buNone/>
            </a:pPr>
            <a:r>
              <a:rPr lang="en-GB" sz="1800" i="1" dirty="0" smtClean="0"/>
              <a:t>“</a:t>
            </a:r>
            <a:r>
              <a:rPr lang="en-GB" sz="1800" i="1" dirty="0" err="1" smtClean="0"/>
              <a:t>chaturadhikam</a:t>
            </a:r>
            <a:r>
              <a:rPr lang="en-GB" sz="1800" i="1" dirty="0" smtClean="0"/>
              <a:t> </a:t>
            </a:r>
            <a:r>
              <a:rPr lang="en-GB" sz="1800" i="1" dirty="0" err="1" smtClean="0"/>
              <a:t>śatamaśṭaguṇam</a:t>
            </a:r>
            <a:r>
              <a:rPr lang="en-GB" sz="1800" i="1" dirty="0" smtClean="0"/>
              <a:t> </a:t>
            </a:r>
            <a:r>
              <a:rPr lang="en-GB" sz="1800" i="1" dirty="0" err="1" smtClean="0"/>
              <a:t>dvāśaśṭistathā</a:t>
            </a:r>
            <a:r>
              <a:rPr lang="en-GB" sz="1800" i="1" dirty="0" smtClean="0"/>
              <a:t> </a:t>
            </a:r>
            <a:r>
              <a:rPr lang="en-GB" sz="1800" i="1" dirty="0" err="1" smtClean="0"/>
              <a:t>sahasrāṇām</a:t>
            </a:r>
            <a:endParaRPr lang="en-GB" sz="1800" i="1" dirty="0" smtClean="0"/>
          </a:p>
          <a:p>
            <a:pPr algn="ctr">
              <a:buNone/>
            </a:pPr>
            <a:r>
              <a:rPr lang="en-GB" sz="1800" i="1" dirty="0" err="1" smtClean="0"/>
              <a:t>Ayutadvayaviśkambhasyāsanno</a:t>
            </a:r>
            <a:r>
              <a:rPr lang="en-GB" sz="1800" i="1" dirty="0" smtClean="0"/>
              <a:t> </a:t>
            </a:r>
            <a:r>
              <a:rPr lang="en-GB" sz="1800" i="1" dirty="0" err="1" smtClean="0"/>
              <a:t>vrîttapariṇahaḥ</a:t>
            </a:r>
            <a:r>
              <a:rPr lang="en-GB" sz="1800" i="1" dirty="0" smtClean="0"/>
              <a:t>.”</a:t>
            </a:r>
          </a:p>
          <a:p>
            <a:pPr>
              <a:buNone/>
            </a:pPr>
            <a:endParaRPr lang="en-GB" dirty="0" smtClean="0"/>
          </a:p>
          <a:p>
            <a:pPr algn="ctr">
              <a:buNone/>
            </a:pPr>
            <a:r>
              <a:rPr lang="en-GB" sz="2000" i="1" dirty="0" smtClean="0"/>
              <a:t>"Add four to 100, multiply by eight, and then add 62,000. By this rule the circumference of a circle with a diameter of 20,000 can be approached.“</a:t>
            </a:r>
          </a:p>
          <a:p>
            <a:pPr algn="r">
              <a:buNone/>
            </a:pPr>
            <a:r>
              <a:rPr lang="en-GB" sz="1400" dirty="0" smtClean="0"/>
              <a:t>Clark (1930)</a:t>
            </a:r>
          </a:p>
          <a:p>
            <a:pPr algn="r">
              <a:buNone/>
            </a:pPr>
            <a:endParaRPr lang="en-GB" sz="2000" dirty="0" smtClean="0"/>
          </a:p>
        </p:txBody>
      </p:sp>
      <p:pic>
        <p:nvPicPr>
          <p:cNvPr id="6146" name="Picture 2" descr="http://ruthcatchen.files.wordpress.com/2012/03/191389-pi_350-12.jpg"/>
          <p:cNvPicPr>
            <a:picLocks noChangeAspect="1" noChangeArrowheads="1"/>
          </p:cNvPicPr>
          <p:nvPr/>
        </p:nvPicPr>
        <p:blipFill>
          <a:blip r:embed="rId2" cstate="print"/>
          <a:srcRect/>
          <a:stretch>
            <a:fillRect/>
          </a:stretch>
        </p:blipFill>
        <p:spPr bwMode="auto">
          <a:xfrm>
            <a:off x="7956376" y="1988840"/>
            <a:ext cx="648072" cy="6869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Science</a:t>
            </a:r>
            <a:endParaRPr lang="en-GB" dirty="0"/>
          </a:p>
        </p:txBody>
      </p:sp>
      <p:sp>
        <p:nvSpPr>
          <p:cNvPr id="3" name="Content Placeholder 2"/>
          <p:cNvSpPr>
            <a:spLocks noGrp="1"/>
          </p:cNvSpPr>
          <p:nvPr>
            <p:ph idx="1"/>
          </p:nvPr>
        </p:nvSpPr>
        <p:spPr/>
        <p:txBody>
          <a:bodyPr/>
          <a:lstStyle/>
          <a:p>
            <a:r>
              <a:rPr lang="en-GB" dirty="0" smtClean="0"/>
              <a:t>Here’s the proof:</a:t>
            </a:r>
          </a:p>
          <a:p>
            <a:endParaRPr lang="en-GB" dirty="0" smtClean="0"/>
          </a:p>
          <a:p>
            <a:endParaRPr lang="en-GB" dirty="0" smtClean="0"/>
          </a:p>
          <a:p>
            <a:endParaRPr lang="en-GB" dirty="0" smtClean="0"/>
          </a:p>
          <a:p>
            <a:pPr>
              <a:buNone/>
            </a:pPr>
            <a:r>
              <a:rPr lang="en-GB" dirty="0" smtClean="0"/>
              <a:t>Accurate to five significant figures!!!</a:t>
            </a:r>
          </a:p>
          <a:p>
            <a:endParaRPr lang="en-GB" dirty="0" smtClean="0"/>
          </a:p>
          <a:p>
            <a:pPr>
              <a:buNone/>
            </a:pPr>
            <a:endParaRPr lang="en-GB" dirty="0"/>
          </a:p>
        </p:txBody>
      </p:sp>
      <p:pic>
        <p:nvPicPr>
          <p:cNvPr id="1028" name="Picture 4"/>
          <p:cNvPicPr>
            <a:picLocks noChangeAspect="1" noChangeArrowheads="1"/>
          </p:cNvPicPr>
          <p:nvPr/>
        </p:nvPicPr>
        <p:blipFill>
          <a:blip r:embed="rId2" cstate="print"/>
          <a:srcRect r="36092"/>
          <a:stretch>
            <a:fillRect/>
          </a:stretch>
        </p:blipFill>
        <p:spPr bwMode="auto">
          <a:xfrm>
            <a:off x="2411760" y="2780928"/>
            <a:ext cx="4392488" cy="6034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Conclude</a:t>
            </a:r>
            <a:endParaRPr lang="en-GB" dirty="0"/>
          </a:p>
        </p:txBody>
      </p:sp>
      <p:sp>
        <p:nvSpPr>
          <p:cNvPr id="3" name="Content Placeholder 2"/>
          <p:cNvSpPr>
            <a:spLocks noGrp="1"/>
          </p:cNvSpPr>
          <p:nvPr>
            <p:ph idx="1"/>
          </p:nvPr>
        </p:nvSpPr>
        <p:spPr/>
        <p:txBody>
          <a:bodyPr/>
          <a:lstStyle/>
          <a:p>
            <a:pPr>
              <a:buNone/>
            </a:pPr>
            <a:r>
              <a:rPr lang="en-GB" dirty="0" smtClean="0"/>
              <a:t>Is there more?</a:t>
            </a:r>
          </a:p>
          <a:p>
            <a:pPr>
              <a:buNone/>
            </a:pPr>
            <a:r>
              <a:rPr lang="en-GB" dirty="0" smtClean="0"/>
              <a:t>Are we taking things for granted?</a:t>
            </a:r>
          </a:p>
          <a:p>
            <a:pPr>
              <a:buNone/>
            </a:pPr>
            <a:endParaRPr lang="en-GB" dirty="0" smtClean="0"/>
          </a:p>
          <a:p>
            <a:pPr algn="ctr">
              <a:buNone/>
            </a:pPr>
            <a:r>
              <a:rPr lang="en-GB" sz="1800" i="1" dirty="0" smtClean="0"/>
              <a:t>"The past only exists insofar as it is present in the records of today.  And what those records are is determined by what questions we ask.  There is no other history than that" </a:t>
            </a:r>
          </a:p>
          <a:p>
            <a:pPr algn="r">
              <a:buNone/>
            </a:pPr>
            <a:r>
              <a:rPr lang="en-GB" sz="1600" dirty="0" smtClean="0"/>
              <a:t>Wheeler (1982:24)</a:t>
            </a:r>
          </a:p>
          <a:p>
            <a:pPr algn="just">
              <a:buNone/>
            </a:pPr>
            <a:endParaRPr lang="en-GB" sz="1600" dirty="0" smtClean="0"/>
          </a:p>
          <a:p>
            <a:pPr algn="just">
              <a:buNone/>
            </a:pPr>
            <a:r>
              <a:rPr lang="en-GB" dirty="0" smtClean="0"/>
              <a:t>It is up to you to decide.</a:t>
            </a:r>
          </a:p>
          <a:p>
            <a:pPr algn="ctr">
              <a:buNone/>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sz="1400" dirty="0" err="1" smtClean="0"/>
              <a:t>Beiser</a:t>
            </a:r>
            <a:r>
              <a:rPr lang="en-GB" sz="1400" dirty="0" smtClean="0"/>
              <a:t>, Arthur,</a:t>
            </a:r>
          </a:p>
          <a:p>
            <a:pPr>
              <a:buNone/>
            </a:pPr>
            <a:r>
              <a:rPr lang="en-GB" sz="1400" dirty="0" smtClean="0"/>
              <a:t>	2003			</a:t>
            </a:r>
            <a:r>
              <a:rPr lang="en-GB" sz="1400" i="1" dirty="0" smtClean="0"/>
              <a:t>The World of Physics: Readings in the Nature, History, 				                          and Challenge of Physics</a:t>
            </a:r>
            <a:r>
              <a:rPr lang="en-GB" sz="1400" dirty="0" smtClean="0"/>
              <a:t>, Textbook Publishers Ltd., 				                          England</a:t>
            </a:r>
          </a:p>
          <a:p>
            <a:pPr>
              <a:buNone/>
            </a:pPr>
            <a:r>
              <a:rPr lang="en-GB" sz="1400" dirty="0" smtClean="0"/>
              <a:t> </a:t>
            </a:r>
          </a:p>
          <a:p>
            <a:pPr>
              <a:buNone/>
            </a:pPr>
            <a:r>
              <a:rPr lang="en-GB" sz="1400" dirty="0" smtClean="0"/>
              <a:t>Clark </a:t>
            </a:r>
          </a:p>
          <a:p>
            <a:pPr>
              <a:buNone/>
            </a:pPr>
            <a:r>
              <a:rPr lang="en-GB" sz="1400" dirty="0" smtClean="0"/>
              <a:t>	1930			 </a:t>
            </a:r>
            <a:r>
              <a:rPr lang="en-GB" sz="1400" i="1" dirty="0" smtClean="0"/>
              <a:t>The </a:t>
            </a:r>
            <a:r>
              <a:rPr lang="en-GB" sz="1400" i="1" dirty="0" err="1" smtClean="0"/>
              <a:t>Āryabhaṭīya</a:t>
            </a:r>
            <a:r>
              <a:rPr lang="en-GB" sz="1400" i="1" dirty="0" smtClean="0"/>
              <a:t> of </a:t>
            </a:r>
            <a:r>
              <a:rPr lang="en-GB" sz="1400" i="1" dirty="0" err="1" smtClean="0"/>
              <a:t>Āryabhaṭa</a:t>
            </a:r>
            <a:r>
              <a:rPr lang="en-GB" sz="1400" i="1" dirty="0" smtClean="0"/>
              <a:t>: An Ancient Indian 					Work on Mathematics and Astronomy</a:t>
            </a:r>
            <a:r>
              <a:rPr lang="en-GB" sz="1400" dirty="0" smtClean="0"/>
              <a:t>, University of 				                          Chicago Press; reprint: </a:t>
            </a:r>
            <a:r>
              <a:rPr lang="en-GB" sz="1400" dirty="0" err="1" smtClean="0"/>
              <a:t>Kessinger</a:t>
            </a:r>
            <a:r>
              <a:rPr lang="en-GB" sz="1400" dirty="0" smtClean="0"/>
              <a:t> Publishing (2006).</a:t>
            </a:r>
          </a:p>
          <a:p>
            <a:pPr>
              <a:buNone/>
            </a:pPr>
            <a:r>
              <a:rPr lang="en-GB" sz="1400" dirty="0" smtClean="0"/>
              <a:t> </a:t>
            </a:r>
          </a:p>
          <a:p>
            <a:pPr>
              <a:buNone/>
            </a:pPr>
            <a:r>
              <a:rPr lang="en-GB" sz="1400" dirty="0" smtClean="0"/>
              <a:t>Eves, Howard,</a:t>
            </a:r>
          </a:p>
          <a:p>
            <a:pPr>
              <a:buNone/>
            </a:pPr>
            <a:r>
              <a:rPr lang="en-GB" sz="1400" dirty="0" smtClean="0"/>
              <a:t>	 1990			 </a:t>
            </a:r>
            <a:r>
              <a:rPr lang="en-GB" sz="1400" i="1" dirty="0" smtClean="0"/>
              <a:t>An Introduction to the History of Mathematics</a:t>
            </a:r>
            <a:r>
              <a:rPr lang="en-GB" sz="1400" dirty="0" smtClean="0"/>
              <a:t> (6 ed.). 				                           Saunders College Publishing House, New York. p. 237</a:t>
            </a:r>
          </a:p>
          <a:p>
            <a:pPr>
              <a:buNone/>
            </a:pPr>
            <a:endParaRPr lang="en-GB" sz="1400" dirty="0" smtClean="0"/>
          </a:p>
          <a:p>
            <a:pPr>
              <a:buNone/>
            </a:pPr>
            <a:r>
              <a:rPr lang="en-GB" sz="1400" dirty="0" smtClean="0"/>
              <a:t>Holton, G. and Roller, D.H.D.,</a:t>
            </a:r>
          </a:p>
          <a:p>
            <a:pPr>
              <a:buNone/>
            </a:pPr>
            <a:r>
              <a:rPr lang="en-GB" sz="1400" dirty="0" smtClean="0"/>
              <a:t>	1965			</a:t>
            </a:r>
            <a:r>
              <a:rPr lang="en-GB" sz="1400" i="1" dirty="0" smtClean="0"/>
              <a:t>Foundations of modern physical science</a:t>
            </a:r>
            <a:r>
              <a:rPr lang="en-GB" sz="1400" dirty="0" smtClean="0"/>
              <a:t>, Addison-					Wesley Pub. Co, England</a:t>
            </a:r>
          </a:p>
          <a:p>
            <a:pPr>
              <a:buNone/>
            </a:pPr>
            <a:r>
              <a:rPr lang="en-GB" sz="1400" dirty="0" smtClean="0"/>
              <a:t> </a:t>
            </a:r>
          </a:p>
          <a:p>
            <a:pPr>
              <a:buNone/>
            </a:pPr>
            <a:r>
              <a:rPr lang="en-GB" sz="1400" dirty="0" smtClean="0"/>
              <a:t>Lindberg, David C. </a:t>
            </a:r>
          </a:p>
          <a:p>
            <a:pPr>
              <a:buNone/>
            </a:pPr>
            <a:r>
              <a:rPr lang="en-GB" sz="1400" dirty="0" smtClean="0"/>
              <a:t>	1976			 </a:t>
            </a:r>
            <a:r>
              <a:rPr lang="en-GB" sz="1400" i="1" dirty="0" smtClean="0"/>
              <a:t>Theories of Vision from al-</a:t>
            </a:r>
            <a:r>
              <a:rPr lang="en-GB" sz="1400" i="1" dirty="0" err="1" smtClean="0"/>
              <a:t>Kindi</a:t>
            </a:r>
            <a:r>
              <a:rPr lang="en-GB" sz="1400" i="1" dirty="0" smtClean="0"/>
              <a:t> to </a:t>
            </a:r>
            <a:r>
              <a:rPr lang="en-GB" sz="1400" i="1" dirty="0" err="1" smtClean="0"/>
              <a:t>Kepler</a:t>
            </a:r>
            <a:r>
              <a:rPr lang="en-GB" sz="1400" dirty="0" smtClean="0"/>
              <a:t>, University 				                           of Chicago Press, Chicago pp. 60–7</a:t>
            </a:r>
          </a:p>
          <a:p>
            <a:pPr>
              <a:buNone/>
            </a:pPr>
            <a:r>
              <a:rPr lang="en-GB" sz="1400" dirty="0" smtClean="0"/>
              <a:t> </a:t>
            </a:r>
          </a:p>
          <a:p>
            <a:pPr>
              <a:buNone/>
            </a:pPr>
            <a:r>
              <a:rPr lang="en-GB" sz="1400" dirty="0" err="1" smtClean="0"/>
              <a:t>Mahmoud</a:t>
            </a:r>
            <a:r>
              <a:rPr lang="en-GB" sz="1400" dirty="0" smtClean="0"/>
              <a:t>, Dr. Al </a:t>
            </a:r>
            <a:r>
              <a:rPr lang="en-GB" sz="1400" dirty="0" err="1" smtClean="0"/>
              <a:t>Deek</a:t>
            </a:r>
            <a:r>
              <a:rPr lang="en-GB" sz="1400" dirty="0" smtClean="0"/>
              <a:t>,</a:t>
            </a:r>
          </a:p>
          <a:p>
            <a:pPr>
              <a:buNone/>
            </a:pPr>
            <a:r>
              <a:rPr lang="en-GB" sz="1400" dirty="0" smtClean="0"/>
              <a:t>	 2004			 </a:t>
            </a:r>
            <a:r>
              <a:rPr lang="en-GB" sz="1400" i="1" dirty="0" smtClean="0"/>
              <a:t>"</a:t>
            </a:r>
            <a:r>
              <a:rPr lang="en-GB" sz="1400" i="1" dirty="0" err="1" smtClean="0"/>
              <a:t>Ibn</a:t>
            </a:r>
            <a:r>
              <a:rPr lang="en-GB" sz="1400" i="1" dirty="0" smtClean="0"/>
              <a:t> Al-</a:t>
            </a:r>
            <a:r>
              <a:rPr lang="en-GB" sz="1400" i="1" dirty="0" err="1" smtClean="0"/>
              <a:t>Haitham</a:t>
            </a:r>
            <a:r>
              <a:rPr lang="en-GB" sz="1400" i="1" dirty="0" smtClean="0"/>
              <a:t>: Master of Optics, Mathematics, 					Physics and Medicine"</a:t>
            </a:r>
            <a:r>
              <a:rPr lang="en-GB" sz="1400" dirty="0" smtClean="0"/>
              <a:t>, Al </a:t>
            </a:r>
            <a:r>
              <a:rPr lang="en-GB" sz="1400" dirty="0" err="1" smtClean="0"/>
              <a:t>Shindagah</a:t>
            </a:r>
            <a:r>
              <a:rPr lang="en-GB" sz="1400" dirty="0" smtClean="0"/>
              <a:t> (November-					December 2004)</a:t>
            </a:r>
          </a:p>
          <a:p>
            <a:pPr>
              <a:buNone/>
            </a:pPr>
            <a:endParaRPr lang="en-GB" sz="1400" dirty="0" smtClean="0"/>
          </a:p>
          <a:p>
            <a:pPr>
              <a:buNone/>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40000" lnSpcReduction="20000"/>
          </a:bodyPr>
          <a:lstStyle/>
          <a:p>
            <a:pPr algn="just">
              <a:buNone/>
            </a:pPr>
            <a:r>
              <a:rPr lang="en-GB" dirty="0" smtClean="0"/>
              <a:t>Nader, El-</a:t>
            </a:r>
            <a:r>
              <a:rPr lang="en-GB" dirty="0" err="1" smtClean="0"/>
              <a:t>Bizri</a:t>
            </a:r>
            <a:r>
              <a:rPr lang="en-GB" dirty="0" smtClean="0"/>
              <a:t>, </a:t>
            </a:r>
          </a:p>
          <a:p>
            <a:pPr algn="just">
              <a:buNone/>
            </a:pPr>
            <a:r>
              <a:rPr lang="en-GB" dirty="0" smtClean="0"/>
              <a:t>	2006			 </a:t>
            </a:r>
            <a:r>
              <a:rPr lang="en-GB" i="1" dirty="0" smtClean="0"/>
              <a:t>"</a:t>
            </a:r>
            <a:r>
              <a:rPr lang="en-GB" i="1" dirty="0" err="1" smtClean="0"/>
              <a:t>Ibn</a:t>
            </a:r>
            <a:r>
              <a:rPr lang="en-GB" i="1" dirty="0" smtClean="0"/>
              <a:t> al-</a:t>
            </a:r>
            <a:r>
              <a:rPr lang="en-GB" i="1" dirty="0" err="1" smtClean="0"/>
              <a:t>Haytham</a:t>
            </a:r>
            <a:r>
              <a:rPr lang="en-GB" i="1" dirty="0" smtClean="0"/>
              <a:t> or </a:t>
            </a:r>
            <a:r>
              <a:rPr lang="en-GB" i="1" dirty="0" err="1" smtClean="0"/>
              <a:t>Alhazen</a:t>
            </a:r>
            <a:r>
              <a:rPr lang="en-GB" i="1" dirty="0" smtClean="0"/>
              <a:t>", in </a:t>
            </a:r>
            <a:r>
              <a:rPr lang="en-GB" i="1" dirty="0" err="1" smtClean="0"/>
              <a:t>Meri</a:t>
            </a:r>
            <a:r>
              <a:rPr lang="en-GB" i="1" dirty="0" smtClean="0"/>
              <a:t>, Josef W., 					  Medieval Islamic Civilization: An Encyclopaedia, II</a:t>
            </a:r>
            <a:r>
              <a:rPr lang="en-GB" dirty="0" smtClean="0"/>
              <a:t>, 				                           New York &amp; London: </a:t>
            </a:r>
            <a:r>
              <a:rPr lang="en-GB" dirty="0" err="1" smtClean="0"/>
              <a:t>Routledge</a:t>
            </a:r>
            <a:r>
              <a:rPr lang="en-GB" dirty="0" smtClean="0"/>
              <a:t>, pp. 343–345,</a:t>
            </a:r>
          </a:p>
          <a:p>
            <a:pPr algn="just">
              <a:buNone/>
            </a:pPr>
            <a:r>
              <a:rPr lang="en-GB" dirty="0" smtClean="0"/>
              <a:t>Nasr, </a:t>
            </a:r>
            <a:r>
              <a:rPr lang="en-GB" dirty="0" err="1" smtClean="0"/>
              <a:t>Seyyed</a:t>
            </a:r>
            <a:r>
              <a:rPr lang="en-GB" dirty="0" smtClean="0"/>
              <a:t> </a:t>
            </a:r>
            <a:r>
              <a:rPr lang="en-GB" dirty="0" err="1" smtClean="0"/>
              <a:t>Hossein</a:t>
            </a:r>
            <a:r>
              <a:rPr lang="en-GB" dirty="0" smtClean="0"/>
              <a:t> </a:t>
            </a:r>
          </a:p>
          <a:p>
            <a:pPr algn="just">
              <a:buNone/>
            </a:pPr>
            <a:r>
              <a:rPr lang="en-GB" dirty="0" smtClean="0"/>
              <a:t>	2003 			"</a:t>
            </a:r>
            <a:r>
              <a:rPr lang="en-GB" i="1" dirty="0" smtClean="0"/>
              <a:t>The achievements of </a:t>
            </a:r>
            <a:r>
              <a:rPr lang="en-GB" i="1" dirty="0" err="1" smtClean="0"/>
              <a:t>Ibn</a:t>
            </a:r>
            <a:r>
              <a:rPr lang="en-GB" i="1" dirty="0" smtClean="0"/>
              <a:t> </a:t>
            </a:r>
            <a:r>
              <a:rPr lang="en-GB" i="1" dirty="0" err="1" smtClean="0"/>
              <a:t>Sina</a:t>
            </a:r>
            <a:r>
              <a:rPr lang="en-GB" i="1" dirty="0" smtClean="0"/>
              <a:t> in the field of science 				                         and his contributions to its philosophy"</a:t>
            </a:r>
            <a:r>
              <a:rPr lang="en-GB" dirty="0" smtClean="0"/>
              <a:t>, Islam &amp; 					Science (December 2003)</a:t>
            </a:r>
          </a:p>
          <a:p>
            <a:pPr algn="just">
              <a:buNone/>
            </a:pPr>
            <a:r>
              <a:rPr lang="en-GB" dirty="0" smtClean="0"/>
              <a:t> </a:t>
            </a:r>
          </a:p>
          <a:p>
            <a:pPr algn="just">
              <a:buNone/>
            </a:pPr>
            <a:r>
              <a:rPr lang="en-GB" dirty="0" err="1" smtClean="0"/>
              <a:t>Plofker</a:t>
            </a:r>
            <a:r>
              <a:rPr lang="en-GB" dirty="0" smtClean="0"/>
              <a:t>, Kim</a:t>
            </a:r>
          </a:p>
          <a:p>
            <a:pPr algn="just">
              <a:buNone/>
            </a:pPr>
            <a:r>
              <a:rPr lang="en-GB" dirty="0" smtClean="0"/>
              <a:t>	 2007			 </a:t>
            </a:r>
            <a:r>
              <a:rPr lang="en-GB" i="1" dirty="0" smtClean="0"/>
              <a:t>"Mathematics in India". The Mathematics of Egypt, 				                         Mesopotamia, China, India, and Islam: A Sourcebook. </a:t>
            </a:r>
            <a:r>
              <a:rPr lang="en-GB" dirty="0" smtClean="0"/>
              <a:t>				                         Princeton University Press.</a:t>
            </a:r>
          </a:p>
          <a:p>
            <a:pPr algn="just">
              <a:buNone/>
            </a:pPr>
            <a:r>
              <a:rPr lang="en-GB" dirty="0" smtClean="0"/>
              <a:t> </a:t>
            </a:r>
          </a:p>
          <a:p>
            <a:pPr algn="just">
              <a:buNone/>
            </a:pPr>
            <a:r>
              <a:rPr lang="en-GB" dirty="0" smtClean="0"/>
              <a:t>  </a:t>
            </a:r>
          </a:p>
          <a:p>
            <a:pPr algn="just">
              <a:buNone/>
            </a:pPr>
            <a:r>
              <a:rPr lang="en-GB" dirty="0" err="1" smtClean="0"/>
              <a:t>Richtmyer</a:t>
            </a:r>
            <a:r>
              <a:rPr lang="en-GB" dirty="0" smtClean="0"/>
              <a:t>, F.K, Kennard, E.H and </a:t>
            </a:r>
            <a:r>
              <a:rPr lang="en-GB" dirty="0" err="1" smtClean="0"/>
              <a:t>Lauristen</a:t>
            </a:r>
            <a:r>
              <a:rPr lang="en-GB" dirty="0" smtClean="0"/>
              <a:t>, T. </a:t>
            </a:r>
          </a:p>
          <a:p>
            <a:pPr algn="just">
              <a:buNone/>
            </a:pPr>
            <a:r>
              <a:rPr lang="en-GB" dirty="0" smtClean="0"/>
              <a:t>	1955			 </a:t>
            </a:r>
            <a:r>
              <a:rPr lang="en-GB" i="1" dirty="0" smtClean="0"/>
              <a:t>Introduction to Modern Physics,</a:t>
            </a:r>
            <a:r>
              <a:rPr lang="en-GB" dirty="0" smtClean="0"/>
              <a:t> (5th ed.), New York: 				                         McGraw-Hill.</a:t>
            </a:r>
          </a:p>
          <a:p>
            <a:pPr algn="just">
              <a:buNone/>
            </a:pPr>
            <a:endParaRPr lang="en-GB" dirty="0" smtClean="0"/>
          </a:p>
          <a:p>
            <a:pPr algn="just">
              <a:buNone/>
            </a:pPr>
            <a:r>
              <a:rPr lang="en-GB" dirty="0" smtClean="0"/>
              <a:t>Wheeler, John Archibald </a:t>
            </a:r>
          </a:p>
          <a:p>
            <a:pPr algn="just">
              <a:buNone/>
            </a:pPr>
            <a:r>
              <a:rPr lang="en-GB" dirty="0" smtClean="0"/>
              <a:t>	1982			 </a:t>
            </a:r>
            <a:r>
              <a:rPr lang="en-GB" i="1" dirty="0" smtClean="0"/>
              <a:t>Bohr, Einstein, and the strange lesson of the quantum. 				In R. Q. </a:t>
            </a:r>
            <a:r>
              <a:rPr lang="en-GB" i="1" dirty="0" err="1" smtClean="0"/>
              <a:t>Elvee</a:t>
            </a:r>
            <a:r>
              <a:rPr lang="en-GB" i="1" dirty="0" smtClean="0"/>
              <a:t>, ed</a:t>
            </a:r>
            <a:r>
              <a:rPr lang="en-GB" dirty="0" smtClean="0"/>
              <a:t>., </a:t>
            </a:r>
            <a:r>
              <a:rPr lang="en-GB" i="1" dirty="0" smtClean="0"/>
              <a:t>Mind in Nature</a:t>
            </a:r>
            <a:r>
              <a:rPr lang="en-GB" dirty="0" smtClean="0"/>
              <a:t>. San Francisco: 					Harper and Row; pg 24.</a:t>
            </a:r>
          </a:p>
          <a:p>
            <a:pPr algn="just">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Science?</a:t>
            </a:r>
            <a:endParaRPr lang="en-GB" dirty="0"/>
          </a:p>
        </p:txBody>
      </p:sp>
      <p:sp>
        <p:nvSpPr>
          <p:cNvPr id="3" name="Content Placeholder 2"/>
          <p:cNvSpPr>
            <a:spLocks noGrp="1"/>
          </p:cNvSpPr>
          <p:nvPr>
            <p:ph idx="1"/>
          </p:nvPr>
        </p:nvSpPr>
        <p:spPr>
          <a:xfrm>
            <a:off x="457200" y="1600201"/>
            <a:ext cx="8229600" cy="1612776"/>
          </a:xfrm>
        </p:spPr>
        <p:txBody>
          <a:bodyPr/>
          <a:lstStyle/>
          <a:p>
            <a:pPr algn="ctr">
              <a:buNone/>
            </a:pPr>
            <a:r>
              <a:rPr lang="en-GB" sz="2000" i="1" dirty="0" smtClean="0"/>
              <a:t>“...refers to the body of reliable knowledge itself, of the type that can be logically and rationally explained” </a:t>
            </a:r>
          </a:p>
          <a:p>
            <a:pPr algn="ctr">
              <a:buNone/>
            </a:pPr>
            <a:endParaRPr lang="en-GB" sz="2000" dirty="0" smtClean="0"/>
          </a:p>
          <a:p>
            <a:pPr algn="r">
              <a:buNone/>
            </a:pPr>
            <a:r>
              <a:rPr lang="en-GB" sz="1200" dirty="0" smtClean="0"/>
              <a:t>Aristotle, ca. 4th century BC "</a:t>
            </a:r>
            <a:r>
              <a:rPr lang="en-GB" sz="1200" i="1" dirty="0" err="1" smtClean="0"/>
              <a:t>Nicomachean</a:t>
            </a:r>
            <a:r>
              <a:rPr lang="en-GB" sz="1200" i="1" dirty="0" smtClean="0"/>
              <a:t> Ethics Book VI, and Metaphysics Book I</a:t>
            </a:r>
            <a:r>
              <a:rPr lang="en-GB" sz="1200" dirty="0" smtClean="0"/>
              <a:t>"</a:t>
            </a:r>
          </a:p>
          <a:p>
            <a:pPr>
              <a:buNone/>
            </a:pPr>
            <a:endParaRPr lang="en-GB" dirty="0"/>
          </a:p>
        </p:txBody>
      </p:sp>
      <p:graphicFrame>
        <p:nvGraphicFramePr>
          <p:cNvPr id="5" name="Diagram 4"/>
          <p:cNvGraphicFramePr/>
          <p:nvPr/>
        </p:nvGraphicFramePr>
        <p:xfrm>
          <a:off x="0" y="3356992"/>
          <a:ext cx="9145016"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Chemistry</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pPr algn="ctr">
              <a:buNone/>
            </a:pPr>
            <a:r>
              <a:rPr lang="en-GB" sz="2000" i="1" dirty="0" smtClean="0"/>
              <a:t>“...</a:t>
            </a:r>
            <a:r>
              <a:rPr lang="en-GB" sz="2400" i="1" dirty="0" smtClean="0"/>
              <a:t>the study of matter and the changes it undergoes.</a:t>
            </a:r>
            <a:r>
              <a:rPr lang="en-GB" sz="2000" i="1" dirty="0" smtClean="0"/>
              <a:t>”</a:t>
            </a:r>
          </a:p>
          <a:p>
            <a:pPr algn="r">
              <a:buNone/>
            </a:pPr>
            <a:r>
              <a:rPr lang="en-GB" sz="1200" dirty="0" smtClean="0"/>
              <a:t>Chang, Raymond (1998). </a:t>
            </a:r>
            <a:r>
              <a:rPr lang="en-GB" sz="1200" i="1" dirty="0" smtClean="0"/>
              <a:t>Chemistry</a:t>
            </a:r>
            <a:r>
              <a:rPr lang="en-GB" sz="1200" dirty="0" smtClean="0"/>
              <a:t>, 6th Ed.. New York: McGraw Hill.</a:t>
            </a:r>
          </a:p>
          <a:p>
            <a:pPr algn="just">
              <a:buNone/>
            </a:pPr>
            <a:r>
              <a:rPr lang="en-GB" sz="1200" dirty="0" smtClean="0"/>
              <a:t> </a:t>
            </a:r>
            <a:endParaRPr lang="en-GB" dirty="0" smtClean="0"/>
          </a:p>
          <a:p>
            <a:pPr algn="just">
              <a:buNone/>
            </a:pPr>
            <a:endParaRPr lang="en-GB" sz="1200" dirty="0" smtClean="0"/>
          </a:p>
          <a:p>
            <a:pPr algn="just"/>
            <a:r>
              <a:rPr lang="en-GB" dirty="0" smtClean="0"/>
              <a:t>But did you know that:</a:t>
            </a:r>
          </a:p>
          <a:p>
            <a:pPr algn="just">
              <a:buNone/>
            </a:pPr>
            <a:endParaRPr lang="en-GB" dirty="0" smtClean="0"/>
          </a:p>
          <a:p>
            <a:pPr algn="ctr">
              <a:buNone/>
            </a:pPr>
            <a:r>
              <a:rPr lang="en-GB" dirty="0" smtClean="0"/>
              <a:t>Chemistry was first called Alchemy from               c. 330BC to 1661.</a:t>
            </a:r>
            <a:r>
              <a:rPr lang="en-GB" baseline="30000" dirty="0" smtClean="0"/>
              <a:t>[1]</a:t>
            </a:r>
            <a:endParaRPr lang="en-GB" dirty="0" smtClean="0"/>
          </a:p>
          <a:p>
            <a:pPr algn="ctr">
              <a:buNone/>
            </a:pPr>
            <a:r>
              <a:rPr lang="en-GB" dirty="0" smtClean="0"/>
              <a:t>Then </a:t>
            </a:r>
            <a:r>
              <a:rPr lang="en-GB" dirty="0" err="1" smtClean="0"/>
              <a:t>Chymistry</a:t>
            </a:r>
            <a:r>
              <a:rPr lang="en-GB" dirty="0" smtClean="0"/>
              <a:t> from 1661 to 1730.</a:t>
            </a:r>
            <a:r>
              <a:rPr lang="en-GB" baseline="30000" dirty="0" smtClean="0"/>
              <a:t>[2]</a:t>
            </a:r>
            <a:endParaRPr lang="en-GB" dirty="0" smtClean="0"/>
          </a:p>
          <a:p>
            <a:pPr>
              <a:buNone/>
            </a:pPr>
            <a:endParaRPr lang="en-GB" dirty="0" smtClean="0"/>
          </a:p>
          <a:p>
            <a:pPr>
              <a:buNone/>
            </a:pPr>
            <a:r>
              <a:rPr lang="en-GB" sz="1200" dirty="0" smtClean="0"/>
              <a:t>[1] </a:t>
            </a:r>
            <a:r>
              <a:rPr lang="en-GB" sz="1200" dirty="0" err="1" smtClean="0"/>
              <a:t>Strathern</a:t>
            </a:r>
            <a:r>
              <a:rPr lang="en-GB" sz="1200" dirty="0" smtClean="0"/>
              <a:t>, P. (2000). </a:t>
            </a:r>
            <a:r>
              <a:rPr lang="en-GB" sz="1200" i="1" dirty="0" err="1" smtClean="0"/>
              <a:t>Mendeleyev’s</a:t>
            </a:r>
            <a:r>
              <a:rPr lang="en-GB" sz="1200" i="1" dirty="0" smtClean="0"/>
              <a:t> Dream – the Quest for the Elements</a:t>
            </a:r>
            <a:r>
              <a:rPr lang="en-GB" sz="1200" dirty="0" smtClean="0"/>
              <a:t>. New York: Berkley Books.</a:t>
            </a:r>
          </a:p>
          <a:p>
            <a:pPr>
              <a:buNone/>
            </a:pPr>
            <a:r>
              <a:rPr lang="en-GB" sz="1200" dirty="0" smtClean="0"/>
              <a:t>[2] Boyle, Robert (1661). </a:t>
            </a:r>
            <a:r>
              <a:rPr lang="en-GB" sz="1200" i="1" dirty="0" smtClean="0"/>
              <a:t>The Sceptical </a:t>
            </a:r>
            <a:r>
              <a:rPr lang="en-GB" sz="1200" i="1" dirty="0" err="1" smtClean="0"/>
              <a:t>Chymist</a:t>
            </a:r>
            <a:r>
              <a:rPr lang="en-GB" sz="1200" dirty="0" smtClean="0"/>
              <a:t>. New York: Dover Publications, Inc. (reprint). </a:t>
            </a:r>
            <a:endParaRPr lang="en-GB" sz="1200" dirty="0"/>
          </a:p>
        </p:txBody>
      </p:sp>
      <p:pic>
        <p:nvPicPr>
          <p:cNvPr id="4" name="Picture 2" descr="http://www.ourblook.com/images/science.jpg"/>
          <p:cNvPicPr>
            <a:picLocks noChangeAspect="1" noChangeArrowheads="1"/>
          </p:cNvPicPr>
          <p:nvPr/>
        </p:nvPicPr>
        <p:blipFill>
          <a:blip r:embed="rId2" cstate="print"/>
          <a:srcRect/>
          <a:stretch>
            <a:fillRect/>
          </a:stretch>
        </p:blipFill>
        <p:spPr bwMode="auto">
          <a:xfrm>
            <a:off x="6804248" y="2276872"/>
            <a:ext cx="2088232" cy="16705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dissolve">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Biology</a:t>
            </a:r>
            <a:endParaRPr lang="en-GB" dirty="0"/>
          </a:p>
        </p:txBody>
      </p:sp>
      <p:sp>
        <p:nvSpPr>
          <p:cNvPr id="3" name="Content Placeholder 2"/>
          <p:cNvSpPr>
            <a:spLocks noGrp="1"/>
          </p:cNvSpPr>
          <p:nvPr>
            <p:ph idx="1"/>
          </p:nvPr>
        </p:nvSpPr>
        <p:spPr/>
        <p:txBody>
          <a:bodyPr>
            <a:normAutofit/>
          </a:bodyPr>
          <a:lstStyle/>
          <a:p>
            <a:pPr algn="ctr">
              <a:buNone/>
            </a:pPr>
            <a:endParaRPr lang="en-GB" sz="2000" i="1" dirty="0" smtClean="0"/>
          </a:p>
          <a:p>
            <a:pPr algn="ctr">
              <a:buNone/>
            </a:pPr>
            <a:r>
              <a:rPr lang="en-GB" sz="2000" i="1" dirty="0" smtClean="0"/>
              <a:t>“...the study of life and living organisms, including their structure, function, growth, origin, evolution, distribution, and taxonomy.”</a:t>
            </a:r>
          </a:p>
          <a:p>
            <a:pPr algn="r">
              <a:buNone/>
            </a:pPr>
            <a:r>
              <a:rPr lang="en-GB" sz="1200" dirty="0" smtClean="0"/>
              <a:t>Based on definition from </a:t>
            </a:r>
            <a:r>
              <a:rPr lang="en-GB" sz="1200" dirty="0" err="1" smtClean="0"/>
              <a:t>Aquarena</a:t>
            </a:r>
            <a:r>
              <a:rPr lang="en-GB" sz="1200" dirty="0" smtClean="0"/>
              <a:t> Wetlands Project glossary of terms.</a:t>
            </a:r>
          </a:p>
          <a:p>
            <a:pPr algn="just">
              <a:buNone/>
            </a:pPr>
            <a:endParaRPr lang="en-GB" dirty="0" smtClean="0"/>
          </a:p>
          <a:p>
            <a:pPr algn="just"/>
            <a:r>
              <a:rPr lang="en-GB" dirty="0" smtClean="0"/>
              <a:t>Term Biology was coined in 1736 </a:t>
            </a:r>
            <a:r>
              <a:rPr lang="en-GB" dirty="0" smtClean="0"/>
              <a:t> </a:t>
            </a:r>
            <a:r>
              <a:rPr lang="en-GB" dirty="0" smtClean="0"/>
              <a:t>                    </a:t>
            </a:r>
            <a:r>
              <a:rPr lang="en-GB" dirty="0" smtClean="0"/>
              <a:t>by </a:t>
            </a:r>
            <a:r>
              <a:rPr lang="en-GB" dirty="0" smtClean="0"/>
              <a:t>Carl von </a:t>
            </a:r>
            <a:r>
              <a:rPr lang="en-GB" dirty="0" err="1" smtClean="0"/>
              <a:t>Linné</a:t>
            </a:r>
            <a:r>
              <a:rPr lang="en-GB" dirty="0" smtClean="0"/>
              <a:t> (in </a:t>
            </a:r>
            <a:r>
              <a:rPr lang="en-GB" dirty="0" err="1" smtClean="0"/>
              <a:t>latin</a:t>
            </a:r>
            <a:r>
              <a:rPr lang="en-GB" dirty="0" smtClean="0"/>
              <a:t> form).</a:t>
            </a:r>
            <a:endParaRPr lang="en-GB" dirty="0"/>
          </a:p>
        </p:txBody>
      </p:sp>
      <p:pic>
        <p:nvPicPr>
          <p:cNvPr id="18434" name="Picture 2" descr="Portrait of Linnaeus on a brown background with the word &quot;Linne&quot; in the top right corner">
            <a:hlinkClick r:id="rId2"/>
          </p:cNvPr>
          <p:cNvPicPr>
            <a:picLocks noChangeAspect="1" noChangeArrowheads="1"/>
          </p:cNvPicPr>
          <p:nvPr/>
        </p:nvPicPr>
        <p:blipFill>
          <a:blip r:embed="rId3" cstate="print"/>
          <a:srcRect/>
          <a:stretch>
            <a:fillRect/>
          </a:stretch>
        </p:blipFill>
        <p:spPr bwMode="auto">
          <a:xfrm>
            <a:off x="6516216" y="4005064"/>
            <a:ext cx="1884307" cy="22768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8434"/>
                                        </p:tgtEl>
                                        <p:attrNameLst>
                                          <p:attrName>style.visibility</p:attrName>
                                        </p:attrNameLst>
                                      </p:cBhvr>
                                      <p:to>
                                        <p:strVal val="visible"/>
                                      </p:to>
                                    </p:set>
                                    <p:anim calcmode="lin" valueType="num">
                                      <p:cBhvr additive="base">
                                        <p:cTn id="10" dur="500" fill="hold"/>
                                        <p:tgtEl>
                                          <p:spTgt spid="18434"/>
                                        </p:tgtEl>
                                        <p:attrNameLst>
                                          <p:attrName>ppt_x</p:attrName>
                                        </p:attrNameLst>
                                      </p:cBhvr>
                                      <p:tavLst>
                                        <p:tav tm="0">
                                          <p:val>
                                            <p:strVal val="#ppt_x"/>
                                          </p:val>
                                        </p:tav>
                                        <p:tav tm="100000">
                                          <p:val>
                                            <p:strVal val="#ppt_x"/>
                                          </p:val>
                                        </p:tav>
                                      </p:tavLst>
                                    </p:anim>
                                    <p:anim calcmode="lin" valueType="num">
                                      <p:cBhvr additive="base">
                                        <p:cTn id="11"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Physics</a:t>
            </a:r>
            <a:endParaRPr lang="en-GB" dirty="0"/>
          </a:p>
        </p:txBody>
      </p:sp>
      <p:sp>
        <p:nvSpPr>
          <p:cNvPr id="3" name="Content Placeholder 2"/>
          <p:cNvSpPr>
            <a:spLocks noGrp="1"/>
          </p:cNvSpPr>
          <p:nvPr>
            <p:ph idx="1"/>
          </p:nvPr>
        </p:nvSpPr>
        <p:spPr>
          <a:xfrm>
            <a:off x="467544" y="1340768"/>
            <a:ext cx="8229600" cy="4525963"/>
          </a:xfrm>
        </p:spPr>
        <p:txBody>
          <a:bodyPr>
            <a:normAutofit/>
          </a:bodyPr>
          <a:lstStyle/>
          <a:p>
            <a:endParaRPr lang="en-GB" dirty="0" smtClean="0"/>
          </a:p>
          <a:p>
            <a:r>
              <a:rPr lang="en-GB" dirty="0" smtClean="0"/>
              <a:t>By definition:</a:t>
            </a:r>
          </a:p>
          <a:p>
            <a:pPr>
              <a:buNone/>
            </a:pPr>
            <a:endParaRPr lang="en-GB" dirty="0"/>
          </a:p>
          <a:p>
            <a:pPr algn="ctr">
              <a:buNone/>
            </a:pPr>
            <a:r>
              <a:rPr lang="en-GB" sz="2000" i="1" dirty="0" smtClean="0"/>
              <a:t>“...the </a:t>
            </a:r>
            <a:r>
              <a:rPr lang="en-GB" sz="2000" i="1" dirty="0"/>
              <a:t>study of </a:t>
            </a:r>
            <a:r>
              <a:rPr lang="en-GB" sz="2000" i="1" dirty="0" smtClean="0"/>
              <a:t>matter and its motion through space and time, along with related concepts such as energy and force”</a:t>
            </a:r>
          </a:p>
          <a:p>
            <a:pPr algn="r">
              <a:buNone/>
            </a:pPr>
            <a:r>
              <a:rPr lang="en-GB" sz="1600" dirty="0" smtClean="0"/>
              <a:t>J.C. Maxwell (1878) </a:t>
            </a:r>
            <a:r>
              <a:rPr lang="en-GB" sz="1600" i="1" dirty="0" smtClean="0"/>
              <a:t>Matter and Motion</a:t>
            </a:r>
            <a:endParaRPr lang="en-GB" sz="1600" dirty="0" smtClean="0"/>
          </a:p>
          <a:p>
            <a:pPr algn="just">
              <a:buNone/>
            </a:pPr>
            <a:endParaRPr lang="en-GB" sz="2400" i="1" dirty="0" smtClean="0"/>
          </a:p>
          <a:p>
            <a:r>
              <a:rPr lang="en-GB" dirty="0" smtClean="0"/>
              <a:t>Emerged as a unique science in 16</a:t>
            </a:r>
            <a:r>
              <a:rPr lang="en-GB" baseline="30000" dirty="0" smtClean="0"/>
              <a:t>th</a:t>
            </a:r>
            <a:r>
              <a:rPr lang="en-GB" dirty="0" smtClean="0"/>
              <a:t> century.</a:t>
            </a:r>
          </a:p>
          <a:p>
            <a:r>
              <a:rPr lang="en-GB" dirty="0" smtClean="0"/>
              <a:t>Boundaries still hazy to this day.</a:t>
            </a:r>
          </a:p>
          <a:p>
            <a:pPr algn="just">
              <a:buNone/>
            </a:pPr>
            <a:endParaRPr lang="en-GB" sz="2400" i="1" dirty="0"/>
          </a:p>
        </p:txBody>
      </p:sp>
      <p:pic>
        <p:nvPicPr>
          <p:cNvPr id="17410" name="Picture 2" descr="http://scienceworld.wolfram.com/physics/images/main-physics.gif"/>
          <p:cNvPicPr>
            <a:picLocks noChangeAspect="1" noChangeArrowheads="1"/>
          </p:cNvPicPr>
          <p:nvPr/>
        </p:nvPicPr>
        <p:blipFill>
          <a:blip r:embed="rId2" cstate="print"/>
          <a:srcRect/>
          <a:stretch>
            <a:fillRect/>
          </a:stretch>
        </p:blipFill>
        <p:spPr bwMode="auto">
          <a:xfrm>
            <a:off x="5887746" y="188640"/>
            <a:ext cx="3256254" cy="254874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wipe(down)">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Physics</a:t>
            </a:r>
            <a:endParaRPr lang="en-GB" dirty="0"/>
          </a:p>
        </p:txBody>
      </p:sp>
      <p:sp>
        <p:nvSpPr>
          <p:cNvPr id="3" name="Content Placeholder 2"/>
          <p:cNvSpPr>
            <a:spLocks noGrp="1"/>
          </p:cNvSpPr>
          <p:nvPr>
            <p:ph idx="1"/>
          </p:nvPr>
        </p:nvSpPr>
        <p:spPr/>
        <p:txBody>
          <a:bodyPr/>
          <a:lstStyle/>
          <a:p>
            <a:r>
              <a:rPr lang="en-GB" dirty="0" smtClean="0"/>
              <a:t>But is it a “just" definition?</a:t>
            </a:r>
          </a:p>
          <a:p>
            <a:pPr>
              <a:buNone/>
            </a:pPr>
            <a:endParaRPr lang="en-GB" dirty="0"/>
          </a:p>
          <a:p>
            <a:r>
              <a:rPr lang="en-GB" dirty="0" smtClean="0"/>
              <a:t>Thus the term “modern” Physics is:</a:t>
            </a:r>
          </a:p>
          <a:p>
            <a:pPr>
              <a:buNone/>
            </a:pPr>
            <a:endParaRPr lang="en-GB" dirty="0"/>
          </a:p>
          <a:p>
            <a:pPr algn="ctr">
              <a:buNone/>
            </a:pPr>
            <a:r>
              <a:rPr lang="en-GB" sz="2000" i="1" dirty="0" smtClean="0"/>
              <a:t>“...taken literally, means of course, the sum total of knowledge under the head of present-day physics”</a:t>
            </a:r>
          </a:p>
          <a:p>
            <a:pPr algn="r">
              <a:buNone/>
            </a:pPr>
            <a:r>
              <a:rPr lang="en-GB" sz="1600" dirty="0" err="1"/>
              <a:t>Richtmyer</a:t>
            </a:r>
            <a:r>
              <a:rPr lang="en-GB" sz="1600" dirty="0"/>
              <a:t>, Kennard &amp; </a:t>
            </a:r>
            <a:r>
              <a:rPr lang="en-GB" sz="1600" dirty="0" err="1"/>
              <a:t>Lauritsen</a:t>
            </a:r>
            <a:r>
              <a:rPr lang="en-GB" sz="1600" dirty="0"/>
              <a:t> (1955)</a:t>
            </a:r>
          </a:p>
          <a:p>
            <a:pPr algn="r">
              <a:buNone/>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heckerboard(across)">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so “Modern”?</a:t>
            </a:r>
            <a:endParaRPr lang="en-GB" dirty="0"/>
          </a:p>
        </p:txBody>
      </p:sp>
      <p:sp>
        <p:nvSpPr>
          <p:cNvPr id="3" name="Content Placeholder 2"/>
          <p:cNvSpPr>
            <a:spLocks noGrp="1"/>
          </p:cNvSpPr>
          <p:nvPr>
            <p:ph idx="1"/>
          </p:nvPr>
        </p:nvSpPr>
        <p:spPr/>
        <p:txBody>
          <a:bodyPr/>
          <a:lstStyle/>
          <a:p>
            <a:r>
              <a:rPr lang="en-GB" dirty="0" smtClean="0"/>
              <a:t>The reason can be coined by:</a:t>
            </a:r>
          </a:p>
          <a:p>
            <a:pPr>
              <a:buNone/>
            </a:pPr>
            <a:endParaRPr lang="en-GB" dirty="0"/>
          </a:p>
          <a:p>
            <a:pPr algn="ctr">
              <a:buNone/>
            </a:pPr>
            <a:r>
              <a:rPr lang="en-GB" sz="2000" i="1" dirty="0" smtClean="0"/>
              <a:t>"The past only exists insofar as it is present in the records of today.  And what those records are is determined by what questions we ask.  There is no other history than that" </a:t>
            </a:r>
          </a:p>
          <a:p>
            <a:pPr algn="r">
              <a:buNone/>
            </a:pPr>
            <a:r>
              <a:rPr lang="en-GB" sz="1600" dirty="0" smtClean="0"/>
              <a:t>Wheeler (1982:24)</a:t>
            </a:r>
          </a:p>
          <a:p>
            <a:pPr algn="just">
              <a:buNone/>
            </a:pPr>
            <a:endParaRPr lang="en-GB" dirty="0" smtClean="0"/>
          </a:p>
          <a:p>
            <a:pPr algn="just"/>
            <a:r>
              <a:rPr lang="en-GB" dirty="0" smtClean="0"/>
              <a:t>So how far should we look?</a:t>
            </a:r>
            <a:endParaRPr lang="en-GB" dirty="0"/>
          </a:p>
        </p:txBody>
      </p:sp>
      <p:pic>
        <p:nvPicPr>
          <p:cNvPr id="15361" name="Picture 1" descr="C:\Users\Mark\AppData\Local\Microsoft\Windows\Temporary Internet Files\Content.IE5\F2PG3M6Y\MC900078711[1].wmf"/>
          <p:cNvPicPr>
            <a:picLocks noChangeAspect="1" noChangeArrowheads="1"/>
          </p:cNvPicPr>
          <p:nvPr/>
        </p:nvPicPr>
        <p:blipFill>
          <a:blip r:embed="rId2" cstate="print"/>
          <a:srcRect/>
          <a:stretch>
            <a:fillRect/>
          </a:stretch>
        </p:blipFill>
        <p:spPr bwMode="auto">
          <a:xfrm>
            <a:off x="6948264" y="4365104"/>
            <a:ext cx="840721" cy="20391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15361"/>
                                        </p:tgtEl>
                                        <p:attrNameLst>
                                          <p:attrName>style.visibility</p:attrName>
                                        </p:attrNameLst>
                                      </p:cBhvr>
                                      <p:to>
                                        <p:strVal val="visible"/>
                                      </p:to>
                                    </p:set>
                                    <p:animEffect transition="in" filter="dissolve">
                                      <p:cBhvr>
                                        <p:cTn id="20" dur="5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Science</a:t>
            </a:r>
            <a:endParaRPr lang="en-GB" dirty="0"/>
          </a:p>
        </p:txBody>
      </p:sp>
      <p:sp>
        <p:nvSpPr>
          <p:cNvPr id="3" name="Content Placeholder 2"/>
          <p:cNvSpPr>
            <a:spLocks noGrp="1"/>
          </p:cNvSpPr>
          <p:nvPr>
            <p:ph idx="1"/>
          </p:nvPr>
        </p:nvSpPr>
        <p:spPr/>
        <p:txBody>
          <a:bodyPr/>
          <a:lstStyle/>
          <a:p>
            <a:r>
              <a:rPr lang="en-GB" dirty="0" smtClean="0"/>
              <a:t>Earliest known record:</a:t>
            </a:r>
          </a:p>
          <a:p>
            <a:pPr>
              <a:buNone/>
            </a:pPr>
            <a:endParaRPr lang="en-GB" dirty="0" smtClean="0"/>
          </a:p>
          <a:p>
            <a:pPr>
              <a:buNone/>
            </a:pPr>
            <a:r>
              <a:rPr lang="en-GB" sz="2400" dirty="0" smtClean="0"/>
              <a:t>Thales of </a:t>
            </a:r>
            <a:r>
              <a:rPr lang="en-GB" sz="2400" dirty="0" err="1" smtClean="0"/>
              <a:t>Melitus</a:t>
            </a:r>
            <a:r>
              <a:rPr lang="en-GB" sz="2400" dirty="0" smtClean="0"/>
              <a:t> (c. 624BC to c. 546BC)</a:t>
            </a:r>
          </a:p>
          <a:p>
            <a:pPr>
              <a:buNone/>
            </a:pPr>
            <a:r>
              <a:rPr lang="en-GB" sz="2400" dirty="0" smtClean="0"/>
              <a:t>Recorded by Aristotle (384BC to 322BC)</a:t>
            </a:r>
          </a:p>
          <a:p>
            <a:pPr>
              <a:buNone/>
            </a:pPr>
            <a:endParaRPr lang="en-GB" sz="2400" dirty="0" smtClean="0"/>
          </a:p>
          <a:p>
            <a:pPr>
              <a:buNone/>
            </a:pPr>
            <a:r>
              <a:rPr lang="en-GB" sz="2400" dirty="0" smtClean="0"/>
              <a:t>Theories on the Origin of Life... from water.</a:t>
            </a:r>
          </a:p>
          <a:p>
            <a:pPr>
              <a:buNone/>
            </a:pPr>
            <a:r>
              <a:rPr lang="en-GB" sz="2400" dirty="0" smtClean="0"/>
              <a:t>Definition of Basic Substances</a:t>
            </a:r>
          </a:p>
          <a:p>
            <a:pPr>
              <a:buNone/>
            </a:pPr>
            <a:r>
              <a:rPr lang="en-GB" sz="2400" dirty="0" smtClean="0"/>
              <a:t>Nuclear Physics</a:t>
            </a:r>
            <a:endParaRPr lang="en-GB" sz="2400" dirty="0"/>
          </a:p>
        </p:txBody>
      </p:sp>
      <p:sp>
        <p:nvSpPr>
          <p:cNvPr id="14338" name="AutoShape 2" descr="data:image/jpeg;base64,/9j/4AAQSkZJRgABAQAAAQABAAD/2wCEAAkGBhISEBUSExQUFRUWGBgYFBYYGBgVGBgeGh8VHBoXIRwfHycgHBsjHxwgIC8gIycrLjgsHSAxNTwqNSYrLCkBCQoKDgwOGg8PGTIkHyUvNTQ0MjEvMDQuKyksNTQuLSw1LS0sLDA1LS81LS4vNTUvLC0sLCovNSwpLi4sKS8sLv/AABEIAGAAoAMBIgACEQEDEQH/xAAcAAEAAwADAQEAAAAAAAAAAAAABQYHAwQIAgH/xAA4EAACAQIEBAYBAQYFBQAAAAABAgMAEQQFEiEGMUFRBxMiYXGBkTIjM0JSobEUU2KS8HKTosHR/8QAGwEBAAIDAQEAAAAAAAAAAAAAAAMEAgUGAQf/xAAqEQACAgIABAUDBQAAAAAAAAAAAQIDBBEFEiExE0FRYYEicfBSkaHB4f/aAAwDAQACEQMRAD8A3GlKUApSlAKUpQClKUApSlAKrPF/EbQlYY2CyOCzPYHQg2uAdixOwvtsT0qzVmPiDhhLjxaQqEhUS2/VcszIoJ5bEkn471HZJxi2i3h1RtujGS6exXs04lmibVHiZww6mRmB+VPpPxar7wJ4gxYyIJK8aYkHSyX06+zqD3HQX3BrIc+wcIv5ZcN3LFvyDUTk84CyBiNRYbA7jTf1DqNzsRVTHslKbTe0dFxjEoqxoSjXyy339fY9TUqteHWdvisvikkOpwWjZv5ihK6vki1/erLV85IUpSgFKUoBSlKAUpSgFVfiDjAxO0UCqzJ+8dydCnnpsN2a25FwBfnVnIrBM+zZ4ppomvrWWTV9sSD9gioL7fDjs2vCsFZl/I30S2XLCeK7RyhcUsZjJsZI9SlPcqSbr3sb/NaQjggEEEHcEcj715Yx2YXuSa9G8ERSLl2FWW4cQpcHmNtgfgWqPGtlYnzFvjeDRiSj4L790TlKUq2c+KxzxVilw+LMtj5c4WzdAyjSU+bAEffatjrr47ARzIY5UWRG5qwDA/RqO2vxI8pcwct4lytS3ryPLWMzC9yTXaw8V8NpfYsxcd1vYA+x2vVt4x8Phh8VIcLF5ybPoS8jwauQKbnSSCVPPn2vURlPBmOxsgRYZI0J9csisiqOp9Vix9hUVNCqNhxLiss7S1pI2fw2w6JlWF8u9jGGa/MsxJY/m9WaurleXJh4I4E/RGqovwBb812qsmjFKUoBSlKAUpSgFKXpQCqnxh4cYfHt5hLRTWt5iWOoDkGU7NboedWyleNJrTM67JVy5oPTM3yPwRwsUgknkfEW5IQI0+SAST+aty4h8L6ZSXg5LMd2j7LJ3XtJ/u7mar8ZQRY7g86KKj0R7ZbO1803tgG9ftZhx5nuMywxthsPO2HSVXa1mjVdw6Ag6lVgT6WFgQCDbar/AJbn0M+GTFRuDE66w3Ydb9iOR+K9IyQqu8a4jFCAR4SSOOaQlULKXa9v4RyFhclm2AHWpbG5rFELu1vSzbb7Lb+pJAA6k118rwbFjiJhaRhZV5+UnRP+o82PfbkBQFd8JeH5MPgBJOS2IxLGaZmJLG+yAk7/AKd/s1dqUoD4llCgsxAA3JJsB91lefcZR4mRx5wMasVjiV7Bgu3mNY3a55Dla1SPF2biTFSRvYxwaQqH9JcgMXYdSLgAHluapGeYoTHywmsn9KqLt8jtbvWE02tJ6LOLZGuxSlHm9jjg4rlwk6vhiR6gDFc6JLm2kjkCe43FWfNOL2YkvjCr3/RC4RE/0gjdrd2P45Vn2FytopkOMQiJSSTcNe36Q2k7Dv8AFTec50pXSunTbYAC1vjlaqMLnVH6up1WRwyHELU6VyLS8urfuuhd+COP5GxK4TEP5gkv5MhsGDAX0NawIIBsee1utaTXmfhklcSJEk0mErLGpXUpIJBB3BtvyFbnwZxmuOV1KhJo7a0BuCDezqeZU2PPcHar0JqcVJHKZOPLHtlVLuiy1SeOOMo4mXDLOsbEFpWDAMo5BAf4WY9eYAPcVI8dZsYoUjVijTPoLDYhQCz2PQkC1/es6xuOWxigjLWG6ot7X6seW/ubmsmtoihJRkm1tehF5rmaKwaIsHJ9LIzFyeliDcn81O4Xj/FtCseLeTD6dtYTS0vZmaxEe22wFzvtyqvZDlbqz4hSsKsCqAqGYbnUyi9lB5db2/Mbn2YSKSGYSL1OmzD6GxFa/nlVJ9dnXrFq4hVH6PDSXfXX59vj32i4JxziMLIHWV5k/ijkbXqHXS3NW7b2rXMBjkmiSVDdJFDKfZhcV5wy/K20kYh3w6A+jVETcHux2UDlvWk8D8aDD+TgZrNHtHFMNiCf0q45b8gw9tutbBPa2cjZBQk4p70+67M06ldHF53DG2kvd/8ALQF3/wBq3P5rrnF4mX93EsSn+KY3b/tqf7sK9IySknUc2UfJAqBzMrBCzwGBYnJLJbZmPMgqbXPa1VJ/BeKfMGxGIP7EWtElkErcyzBdlXppG5tua0OPKIVVQkSDQulAFACjsO31WE05RaRlF6e2ZzFi5A8TBtelbWtq8qx2JB2JHS/z2q7YLNJzGNEBkHRzNEb/AIr9wPDoj8pwR5i3809G1XLD6bcfFTQW1VcOiymOpy2SWzUuxmnEPF2bxY0R4TDf4gEAyRN6hEdrftV0gXG9iTVhzTiHFR5e000K4eYlEULIJbFyF1X0gbXvberXUbxHkoxeFkgJ06x6W/lYbq30QKuPeuhhDl5lzdt9fsYNnmLEcjMlyj2L8ywYbFz1Orqe9fnDmdKqyvcFiwW/ZQAbfkk18Y/hXGpiRh5Y9DG51neMqLXcMOY3G3Pccq48fwx5TosUxd3NjqAVNgxvtcjl71rnO2UeR9zso4+DVcsittxS6+i9/wDOpw5rmxc12eHslglwzPIZL62VQG0qALcrD3qGxmS4hQSwUAc7MGNutgOZqUTHokSpGfQBt79z8ms8fHcduaKvF+LRujGvGk1rzW109DqGNcNK1mJVxYE2utrnSe9+/tV38GlkkzCWRf0JCVc9LsylR8+kmqFHN5kyggEKdTX3FhfY/JrU/BnNFVp8GqgL++QjnuQrqT1A9JHyRV1JLsczOUpNuT2yC4xzg4gvNf8AaJI/lA8lRCy+X7ahuT3PtXzg8zWPCIqndkDMepZhcsfv+1ffiPwXiMPLJPEjSYdyXuu5jLG7KRztc3BHe1VqfJsTDHGp0uXNgin1Je5Cm+xsOo+KgrnJTan8G2y8eiePXZjvbS+pen51+4GfHyVQbaVCn2I2NQWYY64Pwa70mETy7OGjmUsHsRcm5O/MHa29RrQohvcsehPT6rXyUVN+Z2FVlksWGkoppdd+37/ncuOOza8agm/pUE877D+9V3BapZVw0dyWkVIwOmoqQPgc/YCuj/iZBEPS2w5nYW6f0q7+HU0WDzCFmVXMtomduaM/J1/lubKfatx3PnDSj0N1wWBjiXTGioOoUAX9/f7rsUpXpGKUpQClKUApSlAZh4syvDPDNvoeMxg9AwYtb7B/8fasrx+asWDg+pTcf/PsbV6XzXKYcTE0MyB0bmD/AEIPMEdxVIXwPwHmai+IZf8ALLi3xcLqt91UsolKznTOiwuLVU4jxrIb3vr6pmOS57qF/UL9LH/hqN0XJY3UHoCRf3I6VtnF/hAshD4EpCbAGI3EZsLAgi5U99jfnzqE4f8ABCdpQ2NkjEYNzHGSzP8A6S1gFHxc/FZTVsnyrt6kONLAqj4sm3L9LXn/AH/BneEn0xqiqQxAJAU6mvyNrXN62Lwh4Pmw4kxeIUo8qhI4zsype5Zh0LG23Ye9aLHh1UABQAoAFhyA2A+K5KsaNK5bK/x5h3fL5hGCWUK9hzIRlYj8CsHzLPGYq6m5Uhl9/b7Br0xVHzvwfwGIkMg8yEsbsImAUk8zpIIH1aoLqpTalF9jb8Oz6seuyq2G1JfKMMzDMI5TrD6W63/sQaj4bH1SaiL7WU6W/wDdbLxR4NokKtgFu638xXa7S9iGOwYdtgRVCi4EzOWTy1wsqm9izjQg9yx2t8XrCfMp9IfJZxvAljtSyGl+n8fX4K82K81rclFtV9tuwHvVv8P8klxuPiZQfJhdZJX/AIRpN1S/8xIG3betZ4Y8O8NhsGkE0cU7gl3d0VrsedrjZRsB8VZ8NhUjUJGqoo5KoCgfQ2q0l6minJbfL2OWlKV6RClKUApSlAKUpQClKUApSlAKUpQH/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4342" name="Picture 6" descr="http://www.hpwt.de/Kernspal.gif"/>
          <p:cNvPicPr>
            <a:picLocks noChangeAspect="1" noChangeArrowheads="1" noCrop="1"/>
          </p:cNvPicPr>
          <p:nvPr/>
        </p:nvPicPr>
        <p:blipFill>
          <a:blip r:embed="rId3" cstate="print"/>
          <a:srcRect/>
          <a:stretch>
            <a:fillRect/>
          </a:stretch>
        </p:blipFill>
        <p:spPr bwMode="auto">
          <a:xfrm>
            <a:off x="5220072" y="4581128"/>
            <a:ext cx="3096344" cy="15840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42"/>
                                        </p:tgtEl>
                                        <p:attrNameLst>
                                          <p:attrName>style.visibility</p:attrName>
                                        </p:attrNameLst>
                                      </p:cBhvr>
                                      <p:to>
                                        <p:strVal val="visible"/>
                                      </p:to>
                                    </p:set>
                                    <p:anim calcmode="lin" valueType="num">
                                      <p:cBhvr additive="base">
                                        <p:cTn id="31" dur="500" fill="hold"/>
                                        <p:tgtEl>
                                          <p:spTgt spid="14342"/>
                                        </p:tgtEl>
                                        <p:attrNameLst>
                                          <p:attrName>ppt_x</p:attrName>
                                        </p:attrNameLst>
                                      </p:cBhvr>
                                      <p:tavLst>
                                        <p:tav tm="0">
                                          <p:val>
                                            <p:strVal val="#ppt_x"/>
                                          </p:val>
                                        </p:tav>
                                        <p:tav tm="100000">
                                          <p:val>
                                            <p:strVal val="#ppt_x"/>
                                          </p:val>
                                        </p:tav>
                                      </p:tavLst>
                                    </p:anim>
                                    <p:anim calcmode="lin" valueType="num">
                                      <p:cBhvr additive="base">
                                        <p:cTn id="32" dur="500" fill="hold"/>
                                        <p:tgtEl>
                                          <p:spTgt spid="143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Science</a:t>
            </a:r>
            <a:endParaRPr lang="en-GB" dirty="0"/>
          </a:p>
        </p:txBody>
      </p:sp>
      <p:sp>
        <p:nvSpPr>
          <p:cNvPr id="3" name="Content Placeholder 2"/>
          <p:cNvSpPr>
            <a:spLocks noGrp="1"/>
          </p:cNvSpPr>
          <p:nvPr>
            <p:ph idx="1"/>
          </p:nvPr>
        </p:nvSpPr>
        <p:spPr/>
        <p:txBody>
          <a:bodyPr/>
          <a:lstStyle/>
          <a:p>
            <a:r>
              <a:rPr lang="en-GB" dirty="0" smtClean="0"/>
              <a:t>Revolutionary Thinking?</a:t>
            </a:r>
          </a:p>
          <a:p>
            <a:pPr>
              <a:buNone/>
            </a:pPr>
            <a:endParaRPr lang="en-GB" dirty="0" smtClean="0"/>
          </a:p>
          <a:p>
            <a:pPr>
              <a:buNone/>
            </a:pPr>
            <a:r>
              <a:rPr lang="en-GB" dirty="0" smtClean="0"/>
              <a:t>In the Axial Age (c. 800BC to c. 200BC)</a:t>
            </a:r>
          </a:p>
          <a:p>
            <a:pPr>
              <a:buNone/>
            </a:pPr>
            <a:r>
              <a:rPr lang="en-GB" dirty="0" smtClean="0"/>
              <a:t>Anaximander came up with...</a:t>
            </a:r>
          </a:p>
          <a:p>
            <a:pPr>
              <a:buNone/>
            </a:pPr>
            <a:endParaRPr lang="en-GB" dirty="0" smtClean="0"/>
          </a:p>
          <a:p>
            <a:pPr algn="ctr">
              <a:buNone/>
            </a:pPr>
            <a:r>
              <a:rPr lang="en-GB" dirty="0" smtClean="0"/>
              <a:t>The Big Bang Theory</a:t>
            </a:r>
          </a:p>
          <a:p>
            <a:pPr algn="ctr">
              <a:buNone/>
            </a:pPr>
            <a:r>
              <a:rPr lang="en-GB" dirty="0" smtClean="0"/>
              <a:t>Well Close Enough</a:t>
            </a:r>
          </a:p>
        </p:txBody>
      </p:sp>
      <p:pic>
        <p:nvPicPr>
          <p:cNvPr id="13314" name="Picture 2" descr="http://www.crystalinks.com/anaximander.jpg"/>
          <p:cNvPicPr>
            <a:picLocks noChangeAspect="1" noChangeArrowheads="1"/>
          </p:cNvPicPr>
          <p:nvPr/>
        </p:nvPicPr>
        <p:blipFill>
          <a:blip r:embed="rId3" cstate="print"/>
          <a:srcRect/>
          <a:stretch>
            <a:fillRect/>
          </a:stretch>
        </p:blipFill>
        <p:spPr bwMode="auto">
          <a:xfrm>
            <a:off x="7143750" y="4048124"/>
            <a:ext cx="2000250" cy="28098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3314"/>
                                        </p:tgtEl>
                                        <p:attrNameLst>
                                          <p:attrName>style.visibility</p:attrName>
                                        </p:attrNameLst>
                                      </p:cBhvr>
                                      <p:to>
                                        <p:strVal val="visible"/>
                                      </p:to>
                                    </p:set>
                                    <p:animEffect transition="in" filter="diamond(in)">
                                      <p:cBhvr>
                                        <p:cTn id="13" dur="2000"/>
                                        <p:tgtEl>
                                          <p:spTgt spid="1331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800</Words>
  <Application>Microsoft Office PowerPoint</Application>
  <PresentationFormat>On-screen Show (4:3)</PresentationFormat>
  <Paragraphs>169</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Science</vt:lpstr>
      <vt:lpstr>What is Science?</vt:lpstr>
      <vt:lpstr>Chemistry</vt:lpstr>
      <vt:lpstr>Biology</vt:lpstr>
      <vt:lpstr>Physics</vt:lpstr>
      <vt:lpstr>Physics</vt:lpstr>
      <vt:lpstr>Why so “Modern”?</vt:lpstr>
      <vt:lpstr>History of Science</vt:lpstr>
      <vt:lpstr>History of Science</vt:lpstr>
      <vt:lpstr>History of Science</vt:lpstr>
      <vt:lpstr>How did he do it?</vt:lpstr>
      <vt:lpstr>How did he do it?</vt:lpstr>
      <vt:lpstr>How did he do it?</vt:lpstr>
      <vt:lpstr>History of Science</vt:lpstr>
      <vt:lpstr>History of Science</vt:lpstr>
      <vt:lpstr>History of Science</vt:lpstr>
      <vt:lpstr>To Conclude</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Mark</dc:creator>
  <cp:lastModifiedBy>Mark</cp:lastModifiedBy>
  <cp:revision>59</cp:revision>
  <dcterms:created xsi:type="dcterms:W3CDTF">2012-12-17T18:42:12Z</dcterms:created>
  <dcterms:modified xsi:type="dcterms:W3CDTF">2012-12-24T16:07:12Z</dcterms:modified>
</cp:coreProperties>
</file>